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318" r:id="rId2"/>
    <p:sldId id="319" r:id="rId3"/>
    <p:sldId id="322" r:id="rId4"/>
    <p:sldId id="32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6" r:id="rId18"/>
    <p:sldId id="274" r:id="rId19"/>
    <p:sldId id="307" r:id="rId20"/>
    <p:sldId id="275" r:id="rId21"/>
    <p:sldId id="308" r:id="rId22"/>
    <p:sldId id="280" r:id="rId23"/>
    <p:sldId id="309" r:id="rId24"/>
    <p:sldId id="310" r:id="rId25"/>
    <p:sldId id="279" r:id="rId26"/>
    <p:sldId id="285" r:id="rId27"/>
    <p:sldId id="284" r:id="rId28"/>
    <p:sldId id="287" r:id="rId29"/>
    <p:sldId id="317" r:id="rId30"/>
    <p:sldId id="288" r:id="rId31"/>
    <p:sldId id="311" r:id="rId32"/>
    <p:sldId id="290" r:id="rId33"/>
    <p:sldId id="292" r:id="rId34"/>
    <p:sldId id="293" r:id="rId35"/>
    <p:sldId id="294" r:id="rId36"/>
    <p:sldId id="295" r:id="rId37"/>
    <p:sldId id="312" r:id="rId38"/>
    <p:sldId id="296" r:id="rId39"/>
    <p:sldId id="313" r:id="rId40"/>
    <p:sldId id="297" r:id="rId41"/>
    <p:sldId id="298" r:id="rId42"/>
    <p:sldId id="303" r:id="rId43"/>
    <p:sldId id="300" r:id="rId44"/>
    <p:sldId id="301" r:id="rId45"/>
    <p:sldId id="302" r:id="rId46"/>
    <p:sldId id="304" r:id="rId47"/>
    <p:sldId id="305" r:id="rId48"/>
    <p:sldId id="306" r:id="rId49"/>
    <p:sldId id="324" r:id="rId5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21F00"/>
    <a:srgbClr val="9933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708" autoAdjust="0"/>
    <p:restoredTop sz="94660"/>
  </p:normalViewPr>
  <p:slideViewPr>
    <p:cSldViewPr>
      <p:cViewPr>
        <p:scale>
          <a:sx n="90" d="100"/>
          <a:sy n="90" d="100"/>
        </p:scale>
        <p:origin x="-872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CF38-C480-4469-AA7B-FE682DD1B88C}" type="datetimeFigureOut">
              <a:rPr lang="it-IT" smtClean="0"/>
              <a:pPr/>
              <a:t>4-04-2017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314-FA01-41F1-AF3B-17E10F1C840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CF38-C480-4469-AA7B-FE682DD1B88C}" type="datetimeFigureOut">
              <a:rPr lang="it-IT" smtClean="0"/>
              <a:pPr/>
              <a:t>4-04-2017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314-FA01-41F1-AF3B-17E10F1C840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CF38-C480-4469-AA7B-FE682DD1B88C}" type="datetimeFigureOut">
              <a:rPr lang="it-IT" smtClean="0"/>
              <a:pPr/>
              <a:t>4-04-2017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314-FA01-41F1-AF3B-17E10F1C840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CF38-C480-4469-AA7B-FE682DD1B88C}" type="datetimeFigureOut">
              <a:rPr lang="it-IT" smtClean="0"/>
              <a:pPr/>
              <a:t>4-04-2017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314-FA01-41F1-AF3B-17E10F1C840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CF38-C480-4469-AA7B-FE682DD1B88C}" type="datetimeFigureOut">
              <a:rPr lang="it-IT" smtClean="0"/>
              <a:pPr/>
              <a:t>4-04-2017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314-FA01-41F1-AF3B-17E10F1C840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CF38-C480-4469-AA7B-FE682DD1B88C}" type="datetimeFigureOut">
              <a:rPr lang="it-IT" smtClean="0"/>
              <a:pPr/>
              <a:t>4-04-2017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314-FA01-41F1-AF3B-17E10F1C840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CF38-C480-4469-AA7B-FE682DD1B88C}" type="datetimeFigureOut">
              <a:rPr lang="it-IT" smtClean="0"/>
              <a:pPr/>
              <a:t>4-04-2017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314-FA01-41F1-AF3B-17E10F1C840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CF38-C480-4469-AA7B-FE682DD1B88C}" type="datetimeFigureOut">
              <a:rPr lang="it-IT" smtClean="0"/>
              <a:pPr/>
              <a:t>4-04-2017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314-FA01-41F1-AF3B-17E10F1C840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CF38-C480-4469-AA7B-FE682DD1B88C}" type="datetimeFigureOut">
              <a:rPr lang="it-IT" smtClean="0"/>
              <a:pPr/>
              <a:t>4-04-2017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314-FA01-41F1-AF3B-17E10F1C840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CF38-C480-4469-AA7B-FE682DD1B88C}" type="datetimeFigureOut">
              <a:rPr lang="it-IT" smtClean="0"/>
              <a:pPr/>
              <a:t>4-04-2017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314-FA01-41F1-AF3B-17E10F1C840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CF38-C480-4469-AA7B-FE682DD1B88C}" type="datetimeFigureOut">
              <a:rPr lang="it-IT" smtClean="0"/>
              <a:pPr/>
              <a:t>4-04-2017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5314-FA01-41F1-AF3B-17E10F1C840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9CF38-C480-4469-AA7B-FE682DD1B88C}" type="datetimeFigureOut">
              <a:rPr lang="it-IT" smtClean="0"/>
              <a:pPr/>
              <a:t>4-04-2017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55314-FA01-41F1-AF3B-17E10F1C8402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jpeg"/><Relationship Id="rId5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2.gif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2.gif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2.gif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2.gif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115616" y="1196752"/>
            <a:ext cx="597666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8153400" cy="990600"/>
          </a:xfrm>
        </p:spPr>
        <p:txBody>
          <a:bodyPr vert="horz" anchor="ctr">
            <a:normAutofit/>
          </a:bodyPr>
          <a:lstStyle/>
          <a:p>
            <a:pPr algn="ctr"/>
            <a:r>
              <a:rPr lang="it-IT" sz="5400" b="1" dirty="0" smtClean="0">
                <a:solidFill>
                  <a:schemeClr val="tx1"/>
                </a:solidFill>
                <a:latin typeface="Monotype Corsiva" pitchFamily="66" charset="0"/>
              </a:rPr>
              <a:t>Il Settecento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648" y="1672208"/>
            <a:ext cx="8153400" cy="47091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endParaRPr lang="it-IT" dirty="0">
              <a:latin typeface="Candara" pitchFamily="34" charset="0"/>
            </a:endParaRPr>
          </a:p>
        </p:txBody>
      </p:sp>
      <p:pic>
        <p:nvPicPr>
          <p:cNvPr id="11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3681" y="188640"/>
            <a:ext cx="1394743" cy="123902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24936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699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2323256" y="1196752"/>
            <a:ext cx="3744416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008" y="206152"/>
            <a:ext cx="8153400" cy="990600"/>
          </a:xfrm>
        </p:spPr>
        <p:txBody>
          <a:bodyPr vert="horz" anchor="ctr">
            <a:normAutofit/>
          </a:bodyPr>
          <a:lstStyle/>
          <a:p>
            <a:pPr algn="ctr"/>
            <a:r>
              <a:rPr lang="it-IT" sz="5400" b="1" dirty="0" smtClean="0">
                <a:solidFill>
                  <a:schemeClr val="tx1"/>
                </a:solidFill>
                <a:latin typeface="Monotype Corsiva" pitchFamily="66" charset="0"/>
              </a:rPr>
              <a:t>Il </a:t>
            </a:r>
            <a:r>
              <a:rPr lang="it-IT" sz="5400" b="1" dirty="0" err="1" smtClean="0">
                <a:solidFill>
                  <a:schemeClr val="tx1"/>
                </a:solidFill>
                <a:latin typeface="Monotype Corsiva" pitchFamily="66" charset="0"/>
              </a:rPr>
              <a:t>Grand</a:t>
            </a:r>
            <a:r>
              <a:rPr lang="it-IT" sz="5400" b="1" dirty="0" smtClean="0">
                <a:solidFill>
                  <a:schemeClr val="tx1"/>
                </a:solidFill>
                <a:latin typeface="Monotype Corsiva" pitchFamily="66" charset="0"/>
              </a:rPr>
              <a:t> Tour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669504"/>
            <a:ext cx="4608512" cy="543190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800" dirty="0" smtClean="0">
                <a:latin typeface="Candara" pitchFamily="34" charset="0"/>
              </a:rPr>
              <a:t>Incremento dei viaggi di istruzione per giovani letterati benestanti in tutte le grandi capitali europee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800" dirty="0" smtClean="0">
                <a:latin typeface="Candara" pitchFamily="34" charset="0"/>
              </a:rPr>
              <a:t>Viaggi di promozione delle proprie opere in altri paesi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800" dirty="0" smtClean="0">
                <a:latin typeface="Candara" pitchFamily="34" charset="0"/>
              </a:rPr>
              <a:t>Idea universalistica della cultura</a:t>
            </a:r>
          </a:p>
        </p:txBody>
      </p:sp>
      <p:pic>
        <p:nvPicPr>
          <p:cNvPr id="41986" name="Picture 2" descr="https://encrypted-tbn2.gstatic.com/images?q=tbn:ANd9GcQa-yMrtZYkRlE19PDzLV9XzSXyV5t0D08mrj0KUXnQtZ_WeOq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04864"/>
            <a:ext cx="363890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73" y="188640"/>
            <a:ext cx="1394743" cy="1239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66000">
              <a:schemeClr val="accent4">
                <a:lumMod val="20000"/>
                <a:lumOff val="80000"/>
                <a:alpha val="23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2323256" y="1196752"/>
            <a:ext cx="3744416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73" y="188640"/>
            <a:ext cx="1394743" cy="123902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153400" cy="990600"/>
          </a:xfrm>
        </p:spPr>
        <p:txBody>
          <a:bodyPr vert="horz" anchor="ctr">
            <a:normAutofit/>
          </a:bodyPr>
          <a:lstStyle/>
          <a:p>
            <a:pPr algn="ctr"/>
            <a:r>
              <a:rPr lang="it-IT" sz="5400" b="1" dirty="0" smtClean="0">
                <a:solidFill>
                  <a:schemeClr val="tx1"/>
                </a:solidFill>
                <a:latin typeface="Monotype Corsiva" pitchFamily="66" charset="0"/>
              </a:rPr>
              <a:t>I fogli periodici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648" y="1669504"/>
            <a:ext cx="8153400" cy="4495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tx1"/>
              </a:buClr>
              <a:buFont typeface="Courier New" pitchFamily="49" charset="0"/>
              <a:buChar char="o"/>
            </a:pPr>
            <a:r>
              <a:rPr lang="it-IT" sz="2800" dirty="0" smtClean="0">
                <a:latin typeface="Candara" pitchFamily="34" charset="0"/>
              </a:rPr>
              <a:t>Pubblico più ampio e nuovi scopi critico-divulgativi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Courier New" pitchFamily="49" charset="0"/>
              <a:buChar char="o"/>
            </a:pPr>
            <a:r>
              <a:rPr lang="it-IT" sz="2800" dirty="0" smtClean="0">
                <a:latin typeface="Candara" pitchFamily="34" charset="0"/>
              </a:rPr>
              <a:t>Promozione della “battaglia di idee” degli illuministi</a:t>
            </a:r>
          </a:p>
        </p:txBody>
      </p:sp>
      <p:pic>
        <p:nvPicPr>
          <p:cNvPr id="40962" name="Picture 2" descr="http://www.aboutenglish.it/englishpress/w2tatlerp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7628" y="3356992"/>
            <a:ext cx="5196660" cy="3096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10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ttangolo 10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12" name="Connettore 1 11"/>
          <p:cNvCxnSpPr/>
          <p:nvPr/>
        </p:nvCxnSpPr>
        <p:spPr>
          <a:xfrm>
            <a:off x="2627784" y="1196752"/>
            <a:ext cx="3439888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73" y="188640"/>
            <a:ext cx="1394743" cy="123902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5024" y="260648"/>
            <a:ext cx="8153400" cy="990600"/>
          </a:xfrm>
        </p:spPr>
        <p:txBody>
          <a:bodyPr vert="horz" anchor="ctr">
            <a:normAutofit/>
          </a:bodyPr>
          <a:lstStyle/>
          <a:p>
            <a:pPr algn="ctr"/>
            <a:r>
              <a:rPr lang="it-IT" sz="5400" b="1" dirty="0" smtClean="0">
                <a:solidFill>
                  <a:schemeClr val="tx1"/>
                </a:solidFill>
                <a:latin typeface="Monotype Corsiva" pitchFamily="66" charset="0"/>
              </a:rPr>
              <a:t>The </a:t>
            </a:r>
            <a:r>
              <a:rPr lang="it-IT" sz="5400" b="1" dirty="0" err="1" smtClean="0">
                <a:solidFill>
                  <a:schemeClr val="tx1"/>
                </a:solidFill>
                <a:latin typeface="Monotype Corsiva" pitchFamily="66" charset="0"/>
              </a:rPr>
              <a:t>Spectator</a:t>
            </a:r>
            <a:endParaRPr lang="it-IT" sz="54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648" y="1484784"/>
            <a:ext cx="8153400" cy="125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 smtClean="0">
                <a:latin typeface="Candara" pitchFamily="34" charset="0"/>
              </a:rPr>
              <a:t>1711, Londra</a:t>
            </a:r>
            <a:r>
              <a:rPr lang="it-IT" sz="2800" dirty="0" smtClean="0">
                <a:latin typeface="Candara" pitchFamily="34" charset="0"/>
              </a:rPr>
              <a:t/>
            </a:r>
            <a:br>
              <a:rPr lang="it-IT" sz="2800" dirty="0" smtClean="0">
                <a:latin typeface="Candara" pitchFamily="34" charset="0"/>
              </a:rPr>
            </a:br>
            <a:r>
              <a:rPr lang="it-IT" sz="2800" dirty="0" smtClean="0">
                <a:latin typeface="Candara" pitchFamily="34" charset="0"/>
              </a:rPr>
              <a:t>J. </a:t>
            </a:r>
            <a:r>
              <a:rPr lang="it-IT" sz="2800" dirty="0" err="1" smtClean="0">
                <a:latin typeface="Candara" pitchFamily="34" charset="0"/>
              </a:rPr>
              <a:t>Addison</a:t>
            </a:r>
            <a:r>
              <a:rPr lang="it-IT" sz="2800" dirty="0" smtClean="0">
                <a:latin typeface="Candara" pitchFamily="34" charset="0"/>
              </a:rPr>
              <a:t> e R. </a:t>
            </a:r>
            <a:r>
              <a:rPr lang="it-IT" sz="2800" dirty="0" err="1" smtClean="0">
                <a:latin typeface="Candara" pitchFamily="34" charset="0"/>
              </a:rPr>
              <a:t>Steele</a:t>
            </a:r>
            <a:r>
              <a:rPr lang="it-IT" sz="2800" dirty="0" smtClean="0">
                <a:latin typeface="Candara" pitchFamily="34" charset="0"/>
              </a:rPr>
              <a:t> fondano The </a:t>
            </a:r>
            <a:r>
              <a:rPr lang="it-IT" sz="2800" i="1" dirty="0" err="1" smtClean="0">
                <a:latin typeface="Candara" pitchFamily="34" charset="0"/>
              </a:rPr>
              <a:t>Spectator</a:t>
            </a:r>
            <a:endParaRPr lang="it-IT" sz="2800" i="1" dirty="0" smtClean="0">
              <a:latin typeface="Candar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1509" t="1907" r="1907"/>
          <a:stretch>
            <a:fillRect/>
          </a:stretch>
        </p:blipFill>
        <p:spPr bwMode="auto">
          <a:xfrm>
            <a:off x="467544" y="2708920"/>
            <a:ext cx="4608512" cy="37043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7" name="CasellaDiTesto 16"/>
          <p:cNvSpPr txBox="1"/>
          <p:nvPr/>
        </p:nvSpPr>
        <p:spPr>
          <a:xfrm>
            <a:off x="5220072" y="3030051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andara" pitchFamily="34" charset="0"/>
              </a:rPr>
              <a:t>The</a:t>
            </a:r>
            <a:r>
              <a:rPr lang="it-IT" sz="2400" i="1" dirty="0" smtClean="0">
                <a:latin typeface="Candara" pitchFamily="34" charset="0"/>
              </a:rPr>
              <a:t> </a:t>
            </a:r>
            <a:r>
              <a:rPr lang="it-IT" sz="2400" i="1" dirty="0" err="1" smtClean="0">
                <a:latin typeface="Candara" pitchFamily="34" charset="0"/>
              </a:rPr>
              <a:t>Spectator</a:t>
            </a:r>
            <a:endParaRPr lang="it-IT" sz="2400" i="1" dirty="0" smtClean="0">
              <a:latin typeface="Candara" pitchFamily="34" charset="0"/>
            </a:endParaRPr>
          </a:p>
          <a:p>
            <a:r>
              <a:rPr lang="it-IT" sz="2400" dirty="0" smtClean="0">
                <a:latin typeface="Candara" pitchFamily="34" charset="0"/>
              </a:rPr>
              <a:t>1 marzo 1711</a:t>
            </a:r>
            <a:endParaRPr lang="it-IT" sz="2400" dirty="0">
              <a:latin typeface="Candara" pitchFamily="34" charset="0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5220072" y="4077072"/>
            <a:ext cx="3600400" cy="21328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it-IT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“Di trarre la luce dal fumo,</a:t>
            </a:r>
            <a:br>
              <a:rPr kumimoji="0" lang="it-IT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</a:br>
            <a:r>
              <a:rPr kumimoji="0" lang="it-IT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non il fumo dalla scintilla,</a:t>
            </a:r>
            <a:br>
              <a:rPr kumimoji="0" lang="it-IT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</a:br>
            <a:r>
              <a:rPr kumimoji="0" lang="it-IT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questo si propone,</a:t>
            </a:r>
            <a:br>
              <a:rPr kumimoji="0" lang="it-IT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</a:br>
            <a:r>
              <a:rPr kumimoji="0" lang="it-IT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per ridestare la meraviglia delle sue invenzioni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.”</a:t>
            </a:r>
            <a:endParaRPr lang="it-IT" sz="2200" dirty="0">
              <a:latin typeface="Candara" pitchFamily="34" charset="0"/>
            </a:endParaRP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it-IT" sz="2200" dirty="0">
                <a:latin typeface="Candara" pitchFamily="34" charset="0"/>
              </a:rPr>
              <a:t>(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Orazio, </a:t>
            </a:r>
            <a:r>
              <a:rPr kumimoji="0" lang="it-IT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Ars poetica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)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Documents and Settings\Mery\Documenti\Edit\libr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38" y="142852"/>
            <a:ext cx="9215470" cy="664373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76056" y="1124744"/>
            <a:ext cx="3393132" cy="460851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it-IT" sz="2500" i="1" dirty="0" smtClean="0">
                <a:latin typeface="Palatino Linotype" pitchFamily="18" charset="0"/>
              </a:rPr>
              <a:t>“Fu detto di Socrate che portò la filosofia giù dal cielo a dimorare tra gli uomini; e mia ambizione sarà che di me si dica che ho portato la filosofia fuori dagli studi e dalle biblioteche, ad abitare nei circoli e nei ritrovi, presso le tavole da te e nei caffè.”</a:t>
            </a:r>
          </a:p>
        </p:txBody>
      </p:sp>
      <p:sp>
        <p:nvSpPr>
          <p:cNvPr id="8" name="CasellaDiTesto 8"/>
          <p:cNvSpPr txBox="1">
            <a:spLocks noChangeArrowheads="1"/>
          </p:cNvSpPr>
          <p:nvPr/>
        </p:nvSpPr>
        <p:spPr bwMode="auto">
          <a:xfrm>
            <a:off x="214313" y="631825"/>
            <a:ext cx="43576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5400" dirty="0" smtClean="0">
                <a:latin typeface="Monotype Corsiva" pitchFamily="66" charset="0"/>
              </a:rPr>
              <a:t>J. </a:t>
            </a:r>
            <a:r>
              <a:rPr lang="it-IT" sz="5400" dirty="0" err="1" smtClean="0">
                <a:latin typeface="Monotype Corsiva" pitchFamily="66" charset="0"/>
              </a:rPr>
              <a:t>Addison</a:t>
            </a:r>
            <a:endParaRPr lang="it-IT" sz="5400" dirty="0">
              <a:latin typeface="Monotype Corsiva" pitchFamily="66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4429125" y="428625"/>
            <a:ext cx="285750" cy="6357938"/>
            <a:chOff x="4429125" y="428625"/>
            <a:chExt cx="285750" cy="6357938"/>
          </a:xfrm>
        </p:grpSpPr>
        <p:sp>
          <p:nvSpPr>
            <p:cNvPr id="5" name="Arrotonda angolo stesso lato rettangolo 4"/>
            <p:cNvSpPr/>
            <p:nvPr/>
          </p:nvSpPr>
          <p:spPr>
            <a:xfrm>
              <a:off x="4429125" y="428625"/>
              <a:ext cx="285750" cy="6000750"/>
            </a:xfrm>
            <a:prstGeom prst="round2SameRect">
              <a:avLst/>
            </a:prstGeom>
            <a:solidFill>
              <a:schemeClr val="accent2">
                <a:alpha val="80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" name="Triangolo isoscele 8"/>
            <p:cNvSpPr/>
            <p:nvPr/>
          </p:nvSpPr>
          <p:spPr>
            <a:xfrm rot="10800000">
              <a:off x="4429125" y="6429375"/>
              <a:ext cx="285750" cy="357188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alpha val="80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pic>
        <p:nvPicPr>
          <p:cNvPr id="10" name="Picture 15" descr="http://www.pensieridiuncinico.com/wp-content/uploads/2012/06/addison.jpg"/>
          <p:cNvPicPr>
            <a:picLocks noChangeAspect="1" noChangeArrowheads="1"/>
          </p:cNvPicPr>
          <p:nvPr/>
        </p:nvPicPr>
        <p:blipFill>
          <a:blip r:embed="rId4" cstate="print"/>
          <a:srcRect r="6283"/>
          <a:stretch>
            <a:fillRect/>
          </a:stretch>
        </p:blipFill>
        <p:spPr bwMode="auto">
          <a:xfrm rot="21338992">
            <a:off x="1036116" y="1807717"/>
            <a:ext cx="2963608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5445224"/>
            <a:ext cx="1008112" cy="895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043608" y="1196752"/>
            <a:ext cx="5904656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1673" y="188640"/>
            <a:ext cx="1394743" cy="123902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8520" y="19776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5400" b="1" dirty="0">
                <a:latin typeface="Monotype Corsiva" pitchFamily="66" charset="0"/>
              </a:rPr>
              <a:t>L’Illuminismo in Italia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648" y="1816224"/>
            <a:ext cx="8153400" cy="4709120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it-IT" dirty="0" smtClean="0">
                <a:latin typeface="Candara" pitchFamily="34" charset="0"/>
              </a:rPr>
              <a:t>Illuminismo ideologicamente moderato, più incline ad affrontare questioni pragmatiche.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it-IT" dirty="0" smtClean="0">
                <a:latin typeface="Candara" pitchFamily="34" charset="0"/>
              </a:rPr>
              <a:t>Scrittura come mezzo di comunicazione, circolazione di idee e d’intervento.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it-IT" dirty="0" smtClean="0">
                <a:latin typeface="Candara" pitchFamily="34" charset="0"/>
              </a:rPr>
              <a:t>Dialogo con il potere politico: gli intellettuali sono inseriti nei quadri amministrativi (Verri, Beccaria) o  nelle scuole statali (Parini).</a:t>
            </a:r>
            <a:endParaRPr lang="it-IT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6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44624"/>
            <a:ext cx="7128792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5400" b="1" dirty="0">
                <a:latin typeface="Monotype Corsiva" pitchFamily="66" charset="0"/>
              </a:rPr>
              <a:t>L’Accademia dei Pugni </a:t>
            </a:r>
            <a:endParaRPr lang="it-IT" sz="4000" b="1" dirty="0">
              <a:latin typeface="Monotype Corsiva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5976664"/>
            <a:ext cx="8424936" cy="908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000" dirty="0" smtClean="0">
                <a:latin typeface="Candara" pitchFamily="34" charset="0"/>
              </a:rPr>
              <a:t>Alfonso Longo, Alessandro e Pietro Verri, Cesare Beccaria,</a:t>
            </a:r>
            <a:br>
              <a:rPr lang="it-IT" sz="2000" dirty="0" smtClean="0">
                <a:latin typeface="Candara" pitchFamily="34" charset="0"/>
              </a:rPr>
            </a:br>
            <a:r>
              <a:rPr lang="it-IT" sz="2000" dirty="0" smtClean="0">
                <a:latin typeface="Candara" pitchFamily="34" charset="0"/>
              </a:rPr>
              <a:t>Giambattista Biffi, Luigi </a:t>
            </a:r>
            <a:r>
              <a:rPr lang="it-IT" sz="2000" dirty="0" err="1" smtClean="0">
                <a:latin typeface="Candara" pitchFamily="34" charset="0"/>
              </a:rPr>
              <a:t>Lambertenghi</a:t>
            </a:r>
            <a:endParaRPr lang="it-IT" sz="2000" dirty="0">
              <a:latin typeface="Candara" pitchFamily="34" charset="0"/>
            </a:endParaRPr>
          </a:p>
        </p:txBody>
      </p:sp>
      <p:pic>
        <p:nvPicPr>
          <p:cNvPr id="24578" name="Picture 2" descr="http://cdn.tempi.it/wp-content/uploads/2014/11/accademia-pugni.jpg"/>
          <p:cNvPicPr>
            <a:picLocks noChangeAspect="1" noChangeArrowheads="1"/>
          </p:cNvPicPr>
          <p:nvPr/>
        </p:nvPicPr>
        <p:blipFill>
          <a:blip r:embed="rId3" cstate="print"/>
          <a:srcRect l="2506" t="11123" r="1005"/>
          <a:stretch>
            <a:fillRect/>
          </a:stretch>
        </p:blipFill>
        <p:spPr bwMode="auto">
          <a:xfrm>
            <a:off x="1259632" y="1784057"/>
            <a:ext cx="6624736" cy="4165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Connettore 1 7"/>
          <p:cNvCxnSpPr/>
          <p:nvPr/>
        </p:nvCxnSpPr>
        <p:spPr>
          <a:xfrm>
            <a:off x="971600" y="1052736"/>
            <a:ext cx="597666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1673" y="44624"/>
            <a:ext cx="1394743" cy="1239020"/>
          </a:xfrm>
          <a:prstGeom prst="rect">
            <a:avLst/>
          </a:prstGeom>
          <a:noFill/>
        </p:spPr>
      </p:pic>
      <p:sp>
        <p:nvSpPr>
          <p:cNvPr id="14" name="Segnaposto contenuto 2"/>
          <p:cNvSpPr txBox="1">
            <a:spLocks/>
          </p:cNvSpPr>
          <p:nvPr/>
        </p:nvSpPr>
        <p:spPr>
          <a:xfrm>
            <a:off x="467544" y="1152128"/>
            <a:ext cx="8280920" cy="9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(1761)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593081" y="1196752"/>
            <a:ext cx="525658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9665" y="188640"/>
            <a:ext cx="1394743" cy="123902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5049" y="197768"/>
            <a:ext cx="5688632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5400" b="1" dirty="0" smtClean="0">
                <a:latin typeface="Monotype Corsiva" pitchFamily="66" charset="0"/>
              </a:rPr>
              <a:t>“Il Caffè” di Milano</a:t>
            </a:r>
            <a:endParaRPr lang="it-IT" sz="5400" b="1" dirty="0">
              <a:latin typeface="Monotype Corsiva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99381"/>
            <a:ext cx="8291264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it-IT" dirty="0" smtClean="0">
                <a:latin typeface="Candara" pitchFamily="34" charset="0"/>
              </a:rPr>
              <a:t> Diffusione della “cultura dei Lumi”.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it-IT" dirty="0" smtClean="0">
                <a:latin typeface="Candara" pitchFamily="34" charset="0"/>
              </a:rPr>
              <a:t> Non solo accademici, ma scienziati, matematici, astronomi, economisti, storici.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it-IT" dirty="0" smtClean="0">
                <a:latin typeface="Candara" pitchFamily="34" charset="0"/>
              </a:rPr>
              <a:t> Grande varietà di tematiche.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it-IT" dirty="0" smtClean="0">
                <a:latin typeface="Candara" pitchFamily="34" charset="0"/>
              </a:rPr>
              <a:t> Dialogo “alla pari” e “cordiale” con il lettore.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it-IT" dirty="0" smtClean="0">
                <a:latin typeface="Candara" pitchFamily="34" charset="0"/>
              </a:rPr>
              <a:t> Assunzione attiva di responsabilità civile.</a:t>
            </a:r>
            <a:endParaRPr lang="it-IT" dirty="0">
              <a:latin typeface="Candara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61441" y="1196752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latin typeface="Candara" pitchFamily="34" charset="0"/>
              </a:rPr>
              <a:t>(giugno 1764 – maggio 1766)</a:t>
            </a:r>
            <a:endParaRPr lang="it-IT" sz="2800" dirty="0">
              <a:latin typeface="Candara" pitchFamily="34" charset="0"/>
            </a:endParaRPr>
          </a:p>
        </p:txBody>
      </p:sp>
      <p:pic>
        <p:nvPicPr>
          <p:cNvPr id="46082" name="Picture 2" descr="http://www.saquella.it/caffe/Caffe-chicchi.gif"/>
          <p:cNvPicPr>
            <a:picLocks noChangeAspect="1" noChangeArrowheads="1"/>
          </p:cNvPicPr>
          <p:nvPr/>
        </p:nvPicPr>
        <p:blipFill>
          <a:blip r:embed="rId4" cstate="print"/>
          <a:srcRect b="39064"/>
          <a:stretch>
            <a:fillRect/>
          </a:stretch>
        </p:blipFill>
        <p:spPr bwMode="auto">
          <a:xfrm>
            <a:off x="317971" y="404664"/>
            <a:ext cx="1131094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7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ttangolo 7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3013" name="Picture 5" descr="http://www.ilcaffepoc.it/grafica/frontespizio1_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0648"/>
            <a:ext cx="4320480" cy="6194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9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ttangolo 9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11" name="Connettore 1 10"/>
          <p:cNvCxnSpPr/>
          <p:nvPr/>
        </p:nvCxnSpPr>
        <p:spPr>
          <a:xfrm>
            <a:off x="1593081" y="1196752"/>
            <a:ext cx="525658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9665" y="188640"/>
            <a:ext cx="1394743" cy="1239020"/>
          </a:xfrm>
          <a:prstGeom prst="rect">
            <a:avLst/>
          </a:prstGeom>
          <a:noFill/>
        </p:spPr>
      </p:pic>
      <p:sp>
        <p:nvSpPr>
          <p:cNvPr id="13" name="Titolo 1"/>
          <p:cNvSpPr txBox="1">
            <a:spLocks/>
          </p:cNvSpPr>
          <p:nvPr/>
        </p:nvSpPr>
        <p:spPr>
          <a:xfrm>
            <a:off x="1305049" y="197768"/>
            <a:ext cx="56886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“Il Caffè” di Milano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61441" y="1196752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latin typeface="Candara" pitchFamily="34" charset="0"/>
              </a:rPr>
              <a:t>(giugno 1764 – maggio 1766)</a:t>
            </a:r>
            <a:endParaRPr lang="it-IT" sz="2800" dirty="0">
              <a:latin typeface="Candara" pitchFamily="34" charset="0"/>
            </a:endParaRPr>
          </a:p>
        </p:txBody>
      </p:sp>
      <p:pic>
        <p:nvPicPr>
          <p:cNvPr id="15" name="Picture 2" descr="http://www.saquella.it/caffe/Caffe-chicchi.gif"/>
          <p:cNvPicPr>
            <a:picLocks noChangeAspect="1" noChangeArrowheads="1"/>
          </p:cNvPicPr>
          <p:nvPr/>
        </p:nvPicPr>
        <p:blipFill>
          <a:blip r:embed="rId4" cstate="print"/>
          <a:srcRect b="39064"/>
          <a:stretch>
            <a:fillRect/>
          </a:stretch>
        </p:blipFill>
        <p:spPr bwMode="auto">
          <a:xfrm>
            <a:off x="317971" y="404664"/>
            <a:ext cx="1131094" cy="1368152"/>
          </a:xfrm>
          <a:prstGeom prst="rect">
            <a:avLst/>
          </a:prstGeom>
          <a:noFill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47453"/>
            <a:ext cx="8229600" cy="2869779"/>
          </a:xfrm>
        </p:spPr>
        <p:txBody>
          <a:bodyPr>
            <a:normAutofit/>
          </a:bodyPr>
          <a:lstStyle/>
          <a:p>
            <a:pPr marL="0" indent="19050" algn="ctr">
              <a:buNone/>
            </a:pPr>
            <a:r>
              <a:rPr lang="it-IT" sz="4800" dirty="0" smtClean="0">
                <a:latin typeface="Candara" pitchFamily="34" charset="0"/>
              </a:rPr>
              <a:t>E’ interessante tutto ciò che ha a che fare con i concetti di “</a:t>
            </a:r>
            <a:r>
              <a:rPr lang="it-IT" sz="4800" b="1" dirty="0" smtClean="0">
                <a:latin typeface="Candara" pitchFamily="34" charset="0"/>
              </a:rPr>
              <a:t>utile</a:t>
            </a:r>
            <a:r>
              <a:rPr lang="it-IT" sz="4800" dirty="0" smtClean="0">
                <a:latin typeface="Candara" pitchFamily="34" charset="0"/>
              </a:rPr>
              <a:t>” e “</a:t>
            </a:r>
            <a:r>
              <a:rPr lang="it-IT" sz="4800" b="1" dirty="0" smtClean="0">
                <a:latin typeface="Candara" pitchFamily="34" charset="0"/>
              </a:rPr>
              <a:t>pubblica felicità</a:t>
            </a:r>
            <a:r>
              <a:rPr lang="it-IT" sz="4800" dirty="0" smtClean="0">
                <a:latin typeface="Candara" pitchFamily="34" charset="0"/>
              </a:rPr>
              <a:t>”.</a:t>
            </a:r>
            <a:endParaRPr lang="it-IT" sz="48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Documents and Settings\Mery\Documenti\Edit\libr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38" y="169642"/>
            <a:ext cx="9215470" cy="664373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67300" y="620688"/>
            <a:ext cx="353714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300" i="1" dirty="0" smtClean="0">
                <a:latin typeface="Palatino Linotype" pitchFamily="18" charset="0"/>
              </a:rPr>
              <a:t>“La notte è illuminata, cosicché brilla in ogni parte l'iride negli specchi e ne' cristalli sospesi intorno le pareti, e in mezzo alla bottega; in essa bottega, chi vuol leggere, trova sempre (…) simili buone raccolte di Novelle interessanti, le quali fanno che gli uomini che in prima erano Romani, Fiorentini, Genovesi, o Lombardi, ora </a:t>
            </a:r>
            <a:r>
              <a:rPr lang="it-IT" sz="2300" i="1" dirty="0" err="1" smtClean="0">
                <a:latin typeface="Palatino Linotype" pitchFamily="18" charset="0"/>
              </a:rPr>
              <a:t>sieno</a:t>
            </a:r>
            <a:r>
              <a:rPr lang="it-IT" sz="2300" i="1" dirty="0" smtClean="0">
                <a:latin typeface="Palatino Linotype" pitchFamily="18" charset="0"/>
              </a:rPr>
              <a:t> tutti presso a poco Europei.”</a:t>
            </a:r>
          </a:p>
        </p:txBody>
      </p:sp>
      <p:sp>
        <p:nvSpPr>
          <p:cNvPr id="8" name="CasellaDiTesto 8"/>
          <p:cNvSpPr txBox="1">
            <a:spLocks noChangeArrowheads="1"/>
          </p:cNvSpPr>
          <p:nvPr/>
        </p:nvSpPr>
        <p:spPr bwMode="auto">
          <a:xfrm>
            <a:off x="214313" y="631825"/>
            <a:ext cx="43576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5400" dirty="0">
                <a:latin typeface="Monotype Corsiva" pitchFamily="66" charset="0"/>
              </a:rPr>
              <a:t>P</a:t>
            </a:r>
            <a:r>
              <a:rPr lang="it-IT" sz="5400" dirty="0" smtClean="0">
                <a:latin typeface="Monotype Corsiva" pitchFamily="66" charset="0"/>
              </a:rPr>
              <a:t>. Verri</a:t>
            </a:r>
            <a:endParaRPr lang="it-IT" sz="5400" dirty="0">
              <a:latin typeface="Monotype Corsiva" pitchFamily="66" charset="0"/>
            </a:endParaRPr>
          </a:p>
        </p:txBody>
      </p:sp>
      <p:grpSp>
        <p:nvGrpSpPr>
          <p:cNvPr id="2" name="Gruppo 10"/>
          <p:cNvGrpSpPr/>
          <p:nvPr/>
        </p:nvGrpSpPr>
        <p:grpSpPr>
          <a:xfrm>
            <a:off x="4429125" y="428625"/>
            <a:ext cx="285750" cy="6357938"/>
            <a:chOff x="4429125" y="428625"/>
            <a:chExt cx="285750" cy="6357938"/>
          </a:xfrm>
        </p:grpSpPr>
        <p:sp>
          <p:nvSpPr>
            <p:cNvPr id="5" name="Arrotonda angolo stesso lato rettangolo 4"/>
            <p:cNvSpPr/>
            <p:nvPr/>
          </p:nvSpPr>
          <p:spPr>
            <a:xfrm>
              <a:off x="4429125" y="428625"/>
              <a:ext cx="285750" cy="6000750"/>
            </a:xfrm>
            <a:prstGeom prst="round2SameRect">
              <a:avLst/>
            </a:prstGeom>
            <a:solidFill>
              <a:schemeClr val="accent2">
                <a:alpha val="80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" name="Triangolo isoscele 8"/>
            <p:cNvSpPr/>
            <p:nvPr/>
          </p:nvSpPr>
          <p:spPr>
            <a:xfrm rot="10800000">
              <a:off x="4429125" y="6429375"/>
              <a:ext cx="285750" cy="357188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alpha val="80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pic>
        <p:nvPicPr>
          <p:cNvPr id="12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445224"/>
            <a:ext cx="1008112" cy="895556"/>
          </a:xfrm>
          <a:prstGeom prst="rect">
            <a:avLst/>
          </a:prstGeom>
          <a:noFill/>
        </p:spPr>
      </p:pic>
      <p:pic>
        <p:nvPicPr>
          <p:cNvPr id="91138" name="Picture 2" descr="http://upload.wikimedia.org/wikipedia/it/a/a6/Pietro_Verr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94328">
            <a:off x="946494" y="1715005"/>
            <a:ext cx="3005222" cy="4067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ttangolo 10"/>
          <p:cNvSpPr/>
          <p:nvPr/>
        </p:nvSpPr>
        <p:spPr>
          <a:xfrm>
            <a:off x="5076056" y="5877272"/>
            <a:ext cx="2353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it-IT" dirty="0" smtClean="0">
                <a:latin typeface="Palatino Linotype" pitchFamily="18" charset="0"/>
              </a:rPr>
              <a:t>Il Caffè, foglio I, 1764</a:t>
            </a:r>
            <a:endParaRPr lang="it-IT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115616" y="1196752"/>
            <a:ext cx="597666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8153400" cy="990600"/>
          </a:xfrm>
        </p:spPr>
        <p:txBody>
          <a:bodyPr vert="horz" anchor="ctr">
            <a:normAutofit/>
          </a:bodyPr>
          <a:lstStyle/>
          <a:p>
            <a:pPr algn="ctr"/>
            <a:r>
              <a:rPr lang="it-IT" sz="5400" b="1" dirty="0" smtClean="0">
                <a:solidFill>
                  <a:schemeClr val="tx1"/>
                </a:solidFill>
                <a:latin typeface="Monotype Corsiva" pitchFamily="66" charset="0"/>
              </a:rPr>
              <a:t>Un secolo complesso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648" y="1672208"/>
            <a:ext cx="8153400" cy="470912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it-IT" sz="2800" dirty="0" smtClean="0">
                <a:solidFill>
                  <a:prstClr val="black"/>
                </a:solidFill>
              </a:rPr>
              <a:t>Il secolo </a:t>
            </a:r>
            <a:r>
              <a:rPr lang="it-IT" sz="2800" dirty="0">
                <a:solidFill>
                  <a:prstClr val="black"/>
                </a:solidFill>
              </a:rPr>
              <a:t>dell’Illuminismo: poderosa  rifondazione del pensiero occidentale che investe tutta l’elaborazione </a:t>
            </a:r>
            <a:r>
              <a:rPr lang="it-IT" sz="2800" dirty="0" smtClean="0">
                <a:solidFill>
                  <a:prstClr val="black"/>
                </a:solidFill>
              </a:rPr>
              <a:t>intellettuale.</a:t>
            </a:r>
            <a:endParaRPr lang="it-IT" sz="2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endParaRPr lang="it-IT" sz="2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it-IT" sz="2800" dirty="0">
                <a:solidFill>
                  <a:prstClr val="black"/>
                </a:solidFill>
              </a:rPr>
              <a:t>Fiducia massima nelle possibilità conoscitive della ragione: </a:t>
            </a:r>
            <a:r>
              <a:rPr lang="it-IT" sz="2800" dirty="0" smtClean="0">
                <a:solidFill>
                  <a:prstClr val="black"/>
                </a:solidFill>
              </a:rPr>
              <a:t>ciò </a:t>
            </a:r>
            <a:r>
              <a:rPr lang="it-IT" sz="2800" dirty="0">
                <a:solidFill>
                  <a:prstClr val="black"/>
                </a:solidFill>
              </a:rPr>
              <a:t>che non è conoscibile dalla ragione non è </a:t>
            </a:r>
            <a:r>
              <a:rPr lang="it-IT" sz="2800" dirty="0" smtClean="0">
                <a:solidFill>
                  <a:prstClr val="black"/>
                </a:solidFill>
              </a:rPr>
              <a:t>interessante.</a:t>
            </a:r>
            <a:endParaRPr lang="it-IT" sz="2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endParaRPr lang="it-IT" sz="2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it-IT" sz="2800" dirty="0">
                <a:solidFill>
                  <a:prstClr val="black"/>
                </a:solidFill>
              </a:rPr>
              <a:t>La metafora della Luce che invade le tenebre si diffonde in filosofia, letteratura</a:t>
            </a:r>
            <a:r>
              <a:rPr lang="it-IT" sz="2800" dirty="0" smtClean="0">
                <a:solidFill>
                  <a:prstClr val="black"/>
                </a:solidFill>
              </a:rPr>
              <a:t>, nella pubblicistica.</a:t>
            </a:r>
            <a:endParaRPr lang="it-IT" sz="2800" dirty="0">
              <a:solidFill>
                <a:prstClr val="black"/>
              </a:solidFill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endParaRPr lang="it-IT" sz="2800" dirty="0">
              <a:latin typeface="Candara" pitchFamily="34" charset="0"/>
            </a:endParaRPr>
          </a:p>
        </p:txBody>
      </p:sp>
      <p:pic>
        <p:nvPicPr>
          <p:cNvPr id="11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3681" y="188640"/>
            <a:ext cx="1394743" cy="1239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699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sp>
        <p:nvSpPr>
          <p:cNvPr id="7" name="Titolo 1"/>
          <p:cNvSpPr txBox="1">
            <a:spLocks/>
          </p:cNvSpPr>
          <p:nvPr/>
        </p:nvSpPr>
        <p:spPr>
          <a:xfrm>
            <a:off x="395536" y="269776"/>
            <a:ext cx="7128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Il Caffè</a:t>
            </a:r>
            <a:r>
              <a:rPr kumimoji="0" lang="it-IT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e la questione della lingua</a:t>
            </a:r>
            <a:endParaRPr kumimoji="0" lang="it-IT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611560" y="1124744"/>
            <a:ext cx="669674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9705" y="116632"/>
            <a:ext cx="1394743" cy="1239020"/>
          </a:xfrm>
          <a:prstGeom prst="rect">
            <a:avLst/>
          </a:prstGeom>
          <a:noFill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4400" dirty="0" smtClean="0">
                <a:latin typeface="Candara" pitchFamily="34" charset="0"/>
              </a:rPr>
              <a:t>“</a:t>
            </a:r>
            <a:r>
              <a:rPr lang="it-IT" sz="4400" i="1" dirty="0" smtClean="0">
                <a:latin typeface="Candara" pitchFamily="34" charset="0"/>
              </a:rPr>
              <a:t>Cose, non parole</a:t>
            </a:r>
            <a:r>
              <a:rPr lang="it-IT" sz="4400" dirty="0" smtClean="0">
                <a:latin typeface="Candara" pitchFamily="34" charset="0"/>
              </a:rPr>
              <a:t>” (A. Verri)</a:t>
            </a:r>
          </a:p>
          <a:p>
            <a:pPr>
              <a:spcAft>
                <a:spcPts val="600"/>
              </a:spcAft>
              <a:buFontTx/>
              <a:buChar char="-"/>
            </a:pPr>
            <a:endParaRPr lang="it-IT" sz="1300" dirty="0" smtClean="0">
              <a:latin typeface="Candara" pitchFamily="34" charset="0"/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it-IT" sz="3200" dirty="0" smtClean="0">
                <a:latin typeface="Candara" pitchFamily="34" charset="0"/>
              </a:rPr>
              <a:t>La lingua come strumento vivo, radicato nella società e capace di esprimere il pensiero moderno.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it-IT" sz="3200" dirty="0" smtClean="0">
                <a:latin typeface="Candara" pitchFamily="34" charset="0"/>
              </a:rPr>
              <a:t>Le parole devono essere strumenti efficaci per la circolazione delle idee.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it-IT" sz="3200" dirty="0" smtClean="0">
                <a:latin typeface="Candara" pitchFamily="34" charset="0"/>
              </a:rPr>
              <a:t>Diritto a formulare nuove norme: una nuova lingua per nuove esigenze.</a:t>
            </a:r>
            <a:endParaRPr lang="it-IT" sz="32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Documents and Settings\Mery\Documenti\Edit\libr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38" y="169642"/>
            <a:ext cx="9215470" cy="664373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67300" y="908720"/>
            <a:ext cx="346514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i="1" dirty="0" smtClean="0">
                <a:latin typeface="Palatino Linotype" pitchFamily="18" charset="0"/>
              </a:rPr>
              <a:t>“E’ cosa ragionevole, che le parole servano alle idee, ma non le idee alle parole, onde noi vogliamo prendere il buono quand’anche fosse ai confini dell’universo, e se dall’</a:t>
            </a:r>
            <a:r>
              <a:rPr lang="it-IT" sz="2400" i="1" dirty="0" err="1" smtClean="0">
                <a:latin typeface="Palatino Linotype" pitchFamily="18" charset="0"/>
              </a:rPr>
              <a:t>inda</a:t>
            </a:r>
            <a:r>
              <a:rPr lang="it-IT" sz="2400" i="1" dirty="0" smtClean="0">
                <a:latin typeface="Palatino Linotype" pitchFamily="18" charset="0"/>
              </a:rPr>
              <a:t> o dall’americana lingua ci si fornisse qualche vocabolo che esprimesse un’idea nostra, meglio che colla lingua italiana, noi la adopereremo.”</a:t>
            </a:r>
          </a:p>
          <a:p>
            <a:pPr marL="0" indent="0">
              <a:buNone/>
            </a:pPr>
            <a:endParaRPr lang="it-IT" sz="2400" i="1" dirty="0" smtClean="0">
              <a:latin typeface="Palatino Linotype" pitchFamily="18" charset="0"/>
            </a:endParaRPr>
          </a:p>
        </p:txBody>
      </p:sp>
      <p:sp>
        <p:nvSpPr>
          <p:cNvPr id="8" name="CasellaDiTesto 8"/>
          <p:cNvSpPr txBox="1">
            <a:spLocks noChangeArrowheads="1"/>
          </p:cNvSpPr>
          <p:nvPr/>
        </p:nvSpPr>
        <p:spPr bwMode="auto">
          <a:xfrm>
            <a:off x="214313" y="631825"/>
            <a:ext cx="43576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5400" dirty="0" smtClean="0">
                <a:latin typeface="Monotype Corsiva" pitchFamily="66" charset="0"/>
              </a:rPr>
              <a:t>A. Verri</a:t>
            </a:r>
            <a:endParaRPr lang="it-IT" sz="5400" dirty="0">
              <a:latin typeface="Monotype Corsiva" pitchFamily="66" charset="0"/>
            </a:endParaRPr>
          </a:p>
        </p:txBody>
      </p:sp>
      <p:grpSp>
        <p:nvGrpSpPr>
          <p:cNvPr id="2" name="Gruppo 10"/>
          <p:cNvGrpSpPr/>
          <p:nvPr/>
        </p:nvGrpSpPr>
        <p:grpSpPr>
          <a:xfrm>
            <a:off x="4429125" y="428625"/>
            <a:ext cx="285750" cy="6357938"/>
            <a:chOff x="4429125" y="428625"/>
            <a:chExt cx="285750" cy="6357938"/>
          </a:xfrm>
        </p:grpSpPr>
        <p:sp>
          <p:nvSpPr>
            <p:cNvPr id="5" name="Arrotonda angolo stesso lato rettangolo 4"/>
            <p:cNvSpPr/>
            <p:nvPr/>
          </p:nvSpPr>
          <p:spPr>
            <a:xfrm>
              <a:off x="4429125" y="428625"/>
              <a:ext cx="285750" cy="6000750"/>
            </a:xfrm>
            <a:prstGeom prst="round2SameRect">
              <a:avLst/>
            </a:prstGeom>
            <a:solidFill>
              <a:schemeClr val="accent2">
                <a:alpha val="80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" name="Triangolo isoscele 8"/>
            <p:cNvSpPr/>
            <p:nvPr/>
          </p:nvSpPr>
          <p:spPr>
            <a:xfrm rot="10800000">
              <a:off x="4429125" y="6429375"/>
              <a:ext cx="285750" cy="357188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alpha val="80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pic>
        <p:nvPicPr>
          <p:cNvPr id="12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445224"/>
            <a:ext cx="1008112" cy="895556"/>
          </a:xfrm>
          <a:prstGeom prst="rect">
            <a:avLst/>
          </a:prstGeom>
          <a:noFill/>
        </p:spPr>
      </p:pic>
      <p:pic>
        <p:nvPicPr>
          <p:cNvPr id="92162" name="Picture 2" descr="http://upload.wikimedia.org/wikipedia/commons/f/fd/Alessandro_Verr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1464">
            <a:off x="892508" y="1795400"/>
            <a:ext cx="2952328" cy="4169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6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9" name="Connettore 1 8"/>
          <p:cNvCxnSpPr/>
          <p:nvPr/>
        </p:nvCxnSpPr>
        <p:spPr>
          <a:xfrm>
            <a:off x="395536" y="1124744"/>
            <a:ext cx="7128792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5729" y="116632"/>
            <a:ext cx="1394743" cy="123902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it-IT" b="1" dirty="0">
                <a:latin typeface="Monotype Corsiva" pitchFamily="66" charset="0"/>
              </a:rPr>
              <a:t>Dei delitti e delle pene (C. Beccaria)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7106" name="Picture 2" descr="http://cultura.biografieonline.it/wp-content/uploads/2014/01/Dei-delitti-e-delle-pe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84784"/>
            <a:ext cx="745282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6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9" name="Connettore 1 8"/>
          <p:cNvCxnSpPr/>
          <p:nvPr/>
        </p:nvCxnSpPr>
        <p:spPr>
          <a:xfrm>
            <a:off x="395536" y="1124744"/>
            <a:ext cx="7128792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5729" y="116632"/>
            <a:ext cx="1394743" cy="123902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it-IT" b="1" dirty="0">
                <a:latin typeface="Monotype Corsiva" pitchFamily="66" charset="0"/>
              </a:rPr>
              <a:t>Dei delitti e delle pene (C. Beccaria)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366186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4000" dirty="0" smtClean="0">
                <a:latin typeface="Candara" pitchFamily="34" charset="0"/>
              </a:rPr>
              <a:t>Breve trattato sulla giustizia e sulle pene allora in uso.</a:t>
            </a:r>
          </a:p>
          <a:p>
            <a:pPr>
              <a:buFontTx/>
              <a:buChar char="-"/>
            </a:pPr>
            <a:r>
              <a:rPr lang="it-IT" sz="4000" dirty="0" smtClean="0">
                <a:latin typeface="Candara" pitchFamily="34" charset="0"/>
              </a:rPr>
              <a:t>Mentalità pratica e razionale.</a:t>
            </a:r>
          </a:p>
          <a:p>
            <a:pPr>
              <a:buFontTx/>
              <a:buChar char="-"/>
            </a:pPr>
            <a:r>
              <a:rPr lang="it-IT" sz="4000" dirty="0" smtClean="0">
                <a:latin typeface="Candara" pitchFamily="34" charset="0"/>
              </a:rPr>
              <a:t>Il fine è una ordinata convivenza civile.</a:t>
            </a:r>
          </a:p>
          <a:p>
            <a:pPr>
              <a:buNone/>
            </a:pPr>
            <a:endParaRPr lang="it-IT" sz="40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6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9" name="Connettore 1 8"/>
          <p:cNvCxnSpPr/>
          <p:nvPr/>
        </p:nvCxnSpPr>
        <p:spPr>
          <a:xfrm>
            <a:off x="395536" y="1124744"/>
            <a:ext cx="7128792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5729" y="116632"/>
            <a:ext cx="1394743" cy="123902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it-IT" b="1" dirty="0">
                <a:latin typeface="Monotype Corsiva" pitchFamily="66" charset="0"/>
              </a:rPr>
              <a:t>Dei delitti e delle pene (C. Beccaria)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5050904" cy="544522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it-IT" sz="3000" dirty="0" smtClean="0">
                <a:latin typeface="Candara" pitchFamily="34" charset="0"/>
              </a:rPr>
              <a:t>Rigore nell’applicazione e certezza della pena</a:t>
            </a:r>
          </a:p>
          <a:p>
            <a:pPr>
              <a:buFontTx/>
              <a:buChar char="-"/>
            </a:pPr>
            <a:r>
              <a:rPr lang="it-IT" sz="3000" dirty="0" smtClean="0">
                <a:latin typeface="Candara" pitchFamily="34" charset="0"/>
              </a:rPr>
              <a:t>Giusta proporzione tra delitto commesso e pena</a:t>
            </a:r>
          </a:p>
          <a:p>
            <a:pPr>
              <a:buFontTx/>
              <a:buChar char="-"/>
            </a:pPr>
            <a:r>
              <a:rPr lang="it-IT" sz="3000" dirty="0" smtClean="0">
                <a:latin typeface="Candara" pitchFamily="34" charset="0"/>
              </a:rPr>
              <a:t>Razionalizzazione delle procedure penali</a:t>
            </a:r>
          </a:p>
          <a:p>
            <a:pPr>
              <a:buFontTx/>
              <a:buChar char="-"/>
            </a:pPr>
            <a:r>
              <a:rPr lang="it-IT" sz="3000" dirty="0" smtClean="0">
                <a:latin typeface="Candara" pitchFamily="34" charset="0"/>
              </a:rPr>
              <a:t>Presunzione d’innocenza</a:t>
            </a:r>
          </a:p>
          <a:p>
            <a:pPr>
              <a:buFontTx/>
              <a:buChar char="-"/>
            </a:pPr>
            <a:endParaRPr lang="it-IT" sz="1600" dirty="0" smtClean="0">
              <a:latin typeface="Candar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3000" i="1" dirty="0" smtClean="0">
                <a:latin typeface="Candara" pitchFamily="34" charset="0"/>
              </a:rPr>
              <a:t>“E’ meglio prevenire i delitti che punirgli”</a:t>
            </a:r>
          </a:p>
          <a:p>
            <a:pPr algn="r">
              <a:spcBef>
                <a:spcPts val="0"/>
              </a:spcBef>
              <a:buNone/>
            </a:pPr>
            <a:r>
              <a:rPr lang="it-IT" sz="3000" i="1" dirty="0" smtClean="0">
                <a:latin typeface="Candara" pitchFamily="34" charset="0"/>
              </a:rPr>
              <a:t>(C. Beccaria)</a:t>
            </a:r>
          </a:p>
          <a:p>
            <a:pPr>
              <a:buNone/>
            </a:pPr>
            <a:endParaRPr lang="it-IT" dirty="0" smtClean="0">
              <a:latin typeface="Candara" pitchFamily="34" charset="0"/>
            </a:endParaRPr>
          </a:p>
        </p:txBody>
      </p:sp>
      <p:pic>
        <p:nvPicPr>
          <p:cNvPr id="93186" name="Picture 2" descr="http://upload.wikimedia.org/wikipedia/commons/thumb/3/3d/Voiriot_DesVoisins.jpg/220px-Voiriot_DesVois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1" y="1844824"/>
            <a:ext cx="3134159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6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8" name="Connettore 1 7"/>
          <p:cNvCxnSpPr/>
          <p:nvPr/>
        </p:nvCxnSpPr>
        <p:spPr>
          <a:xfrm>
            <a:off x="2843808" y="1196752"/>
            <a:ext cx="273630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8640"/>
            <a:ext cx="1394743" cy="1239020"/>
          </a:xfrm>
          <a:prstGeom prst="rect">
            <a:avLst/>
          </a:prstGeom>
          <a:noFill/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107504" y="27816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L’Arcadia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>
                <a:latin typeface="Candara" pitchFamily="34" charset="0"/>
              </a:rPr>
              <a:t>1690</a:t>
            </a:r>
            <a:r>
              <a:rPr lang="it-IT" dirty="0" smtClean="0">
                <a:latin typeface="Candara" pitchFamily="34" charset="0"/>
              </a:rPr>
              <a:t>: fondazione dell’Accademia dell’Arcadia</a:t>
            </a:r>
          </a:p>
          <a:p>
            <a:pPr algn="ctr">
              <a:buNone/>
            </a:pPr>
            <a:endParaRPr lang="it-IT" dirty="0" smtClean="0">
              <a:latin typeface="Candara" pitchFamily="34" charset="0"/>
            </a:endParaRPr>
          </a:p>
        </p:txBody>
      </p:sp>
      <p:pic>
        <p:nvPicPr>
          <p:cNvPr id="12" name="Picture 2" descr="http://www.toro.molise.it/public/news/foto/simbolo_arcadia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348880"/>
            <a:ext cx="6480720" cy="401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6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8" name="Connettore 1 7"/>
          <p:cNvCxnSpPr/>
          <p:nvPr/>
        </p:nvCxnSpPr>
        <p:spPr>
          <a:xfrm>
            <a:off x="2051720" y="1196752"/>
            <a:ext cx="4248472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8640"/>
            <a:ext cx="1394743" cy="1239020"/>
          </a:xfrm>
          <a:prstGeom prst="rect">
            <a:avLst/>
          </a:prstGeom>
          <a:noFill/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107504" y="27816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Il bosco </a:t>
            </a:r>
            <a:r>
              <a:rPr kumimoji="0" lang="it-IT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Parrasio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5298" name="Picture 2" descr="http://upload.wikimedia.org/wikipedia/commons/3/3a/Bosco-parras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484784"/>
            <a:ext cx="3384376" cy="4983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6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pic>
        <p:nvPicPr>
          <p:cNvPr id="54274" name="Picture 2" descr="http://www.baroque.it/images/cultura/donne-in-Arca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818" y="1052736"/>
            <a:ext cx="8223638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259632" y="1196752"/>
            <a:ext cx="5904656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5689" y="188640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07504" y="27816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Il programma letterario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it-IT" sz="2800" dirty="0" smtClean="0">
                <a:latin typeface="Candara" pitchFamily="34" charset="0"/>
              </a:rPr>
              <a:t>Estirpare il cattivo gusto barocco e ripristinare l’ordine, l’armonia, la misura della letteratura classica riletta nell’estetica razionalista dell’Illuminismo.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it-IT" sz="2800" dirty="0" smtClean="0">
                <a:latin typeface="Candara" pitchFamily="34" charset="0"/>
              </a:rPr>
              <a:t>La poesia è un «sogno fatto alla presenza della ragione».</a:t>
            </a:r>
          </a:p>
          <a:p>
            <a:pPr algn="ctr">
              <a:buNone/>
            </a:pPr>
            <a:endParaRPr lang="it-IT" sz="4000" dirty="0" smtClean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259632" y="1196752"/>
            <a:ext cx="5904656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5689" y="188640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07504" y="27816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5400" b="1" dirty="0" smtClean="0">
                <a:solidFill>
                  <a:prstClr val="black"/>
                </a:solidFill>
                <a:latin typeface="Monotype Corsiva" pitchFamily="66" charset="0"/>
              </a:rPr>
              <a:t>Il programma letterario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4000" dirty="0" smtClean="0">
                <a:latin typeface="Candara" pitchFamily="34" charset="0"/>
              </a:rPr>
              <a:t>Arcadia: luogo ideale sottratto ai drammi della storia ed ambientazione di vicende pastorali.</a:t>
            </a:r>
          </a:p>
          <a:p>
            <a:pPr>
              <a:buFont typeface="Wingdings" pitchFamily="2" charset="2"/>
              <a:buChar char="ü"/>
            </a:pPr>
            <a:r>
              <a:rPr lang="it-IT" sz="4000" dirty="0" smtClean="0">
                <a:latin typeface="Candara" pitchFamily="34" charset="0"/>
              </a:rPr>
              <a:t>Temi pastorali: vagheggiamento di una vita ideale dove regna la semplicità della natura.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20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115616" y="1196752"/>
            <a:ext cx="597666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8153400" cy="990600"/>
          </a:xfrm>
        </p:spPr>
        <p:txBody>
          <a:bodyPr vert="horz" anchor="ctr">
            <a:normAutofit/>
          </a:bodyPr>
          <a:lstStyle/>
          <a:p>
            <a:pPr algn="ctr"/>
            <a:r>
              <a:rPr lang="it-IT" sz="5400" b="1" dirty="0" smtClean="0">
                <a:latin typeface="Monotype Corsiva" pitchFamily="66" charset="0"/>
              </a:rPr>
              <a:t>Che cos’è l’Illuminismo?</a:t>
            </a:r>
            <a:endParaRPr lang="it-IT" sz="54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648" y="1672208"/>
            <a:ext cx="8153400" cy="4709120"/>
          </a:xfrm>
        </p:spPr>
        <p:txBody>
          <a:bodyPr>
            <a:normAutofit lnSpcReduction="10000"/>
          </a:bodyPr>
          <a:lstStyle/>
          <a:p>
            <a:pPr marL="360363" algn="ctr">
              <a:lnSpc>
                <a:spcPct val="110000"/>
              </a:lnSpc>
              <a:buNone/>
            </a:pPr>
            <a:r>
              <a:rPr lang="it-IT" sz="2800" i="1" dirty="0">
                <a:latin typeface="Calibri" pitchFamily="34" charset="0"/>
              </a:rPr>
              <a:t>Che cos’è l’Illuminismo? L’Illuminismo è l’uscita dell’uomo da uno stato di minorità il quale è da imputare a lui stesso. Minorità è l’incapacità di servirsi del proprio intelletto senza essere guidati da un altro. Sapere </a:t>
            </a:r>
            <a:r>
              <a:rPr lang="it-IT" sz="2800" i="1" dirty="0" err="1">
                <a:latin typeface="Calibri" pitchFamily="34" charset="0"/>
              </a:rPr>
              <a:t>aude</a:t>
            </a:r>
            <a:r>
              <a:rPr lang="it-IT" sz="2800" i="1" dirty="0">
                <a:latin typeface="Calibri" pitchFamily="34" charset="0"/>
              </a:rPr>
              <a:t>! Abbi il coraggio di servirti delle tua propria intelligenza. </a:t>
            </a:r>
            <a:r>
              <a:rPr lang="it-IT" sz="2800" dirty="0">
                <a:latin typeface="Calibri" pitchFamily="34" charset="0"/>
              </a:rPr>
              <a:t>(I. Kant</a:t>
            </a:r>
            <a:r>
              <a:rPr lang="it-IT" sz="2800" dirty="0" smtClean="0">
                <a:latin typeface="Calibri" pitchFamily="34" charset="0"/>
              </a:rPr>
              <a:t>)</a:t>
            </a:r>
            <a:endParaRPr lang="it-IT" sz="2800" i="1" dirty="0">
              <a:latin typeface="Calibri" pitchFamily="34" charset="0"/>
            </a:endParaRPr>
          </a:p>
          <a:p>
            <a:pPr>
              <a:lnSpc>
                <a:spcPct val="110000"/>
              </a:lnSpc>
            </a:pPr>
            <a:r>
              <a:rPr lang="it-IT" sz="2800" dirty="0">
                <a:latin typeface="Calibri" pitchFamily="34" charset="0"/>
              </a:rPr>
              <a:t>E’ dunque indispensabile un’opera di rischiaramento al quale:</a:t>
            </a:r>
          </a:p>
          <a:p>
            <a:pPr marL="360363" algn="ctr">
              <a:lnSpc>
                <a:spcPct val="110000"/>
              </a:lnSpc>
              <a:buNone/>
            </a:pPr>
            <a:r>
              <a:rPr lang="it-IT" sz="2800" i="1" dirty="0" smtClean="0">
                <a:latin typeface="Calibri" pitchFamily="34" charset="0"/>
              </a:rPr>
              <a:t>Non </a:t>
            </a:r>
            <a:r>
              <a:rPr lang="it-IT" sz="2800" i="1" dirty="0">
                <a:latin typeface="Calibri" pitchFamily="34" charset="0"/>
              </a:rPr>
              <a:t>occorre altro che la libertà, quella di far pubblico uso della propria ragione in tutti i campi.</a:t>
            </a:r>
            <a:endParaRPr lang="it-IT" sz="2800" dirty="0">
              <a:latin typeface="Calibri" pitchFamily="34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endParaRPr lang="it-IT" sz="2800" dirty="0">
              <a:latin typeface="Candara" pitchFamily="34" charset="0"/>
            </a:endParaRPr>
          </a:p>
        </p:txBody>
      </p:sp>
      <p:pic>
        <p:nvPicPr>
          <p:cNvPr id="11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3681" y="188640"/>
            <a:ext cx="1394743" cy="1239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489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12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tangolo 12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14" name="Connettore 1 13"/>
          <p:cNvCxnSpPr/>
          <p:nvPr/>
        </p:nvCxnSpPr>
        <p:spPr>
          <a:xfrm>
            <a:off x="1475656" y="1196752"/>
            <a:ext cx="5400600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9665" y="188640"/>
            <a:ext cx="1394743" cy="1239020"/>
          </a:xfrm>
          <a:prstGeom prst="rect">
            <a:avLst/>
          </a:prstGeom>
          <a:noFill/>
        </p:spPr>
      </p:pic>
      <p:sp>
        <p:nvSpPr>
          <p:cNvPr id="16" name="Titolo 1"/>
          <p:cNvSpPr txBox="1">
            <a:spLocks/>
          </p:cNvSpPr>
          <p:nvPr/>
        </p:nvSpPr>
        <p:spPr>
          <a:xfrm>
            <a:off x="107504" y="27816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Il Barocco e l’Arcadia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648" y="1556792"/>
            <a:ext cx="4031360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200" b="1" dirty="0" smtClean="0">
                <a:latin typeface="Candara" pitchFamily="34" charset="0"/>
              </a:rPr>
              <a:t>Originalità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it-IT" sz="2200" dirty="0" smtClean="0">
                <a:latin typeface="Candara" pitchFamily="34" charset="0"/>
              </a:rPr>
              <a:t>Ricerca esasperata di soluzioni espressive e immagini inusitate</a:t>
            </a:r>
            <a:endParaRPr lang="it-IT" sz="2200" dirty="0">
              <a:latin typeface="Candara" pitchFamily="34" charset="0"/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5076056" y="1556792"/>
            <a:ext cx="3600400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Razionalità e buon</a:t>
            </a:r>
            <a:r>
              <a:rPr kumimoji="0" lang="it-IT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 </a:t>
            </a: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gusto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611560" y="2852936"/>
            <a:ext cx="3960440" cy="11521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Anticlassicismo</a:t>
            </a:r>
          </a:p>
          <a:p>
            <a:pPr marL="0" marR="0" lvl="0" indent="0" algn="l" defTabSz="914400" rtl="0" eaLnBrk="1" fontAlgn="auto" latinLnBrk="0" hangingPunct="1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it-IT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Rifiuto della tradizione </a:t>
            </a:r>
            <a:r>
              <a:rPr kumimoji="0" lang="it-IT" sz="2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umanistico-rinascimentale</a:t>
            </a:r>
            <a:endParaRPr kumimoji="0" lang="it-IT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5004048" y="2852936"/>
            <a:ext cx="4176464" cy="11521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l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Classicismo</a:t>
            </a:r>
          </a:p>
          <a:p>
            <a:pPr marR="0" lvl="0" algn="l" defTabSz="914400" rtl="0" eaLnBrk="1" fontAlgn="auto" latinLnBrk="0" hangingPunct="1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it-IT" sz="2200" dirty="0" smtClean="0">
                <a:latin typeface="Candara" pitchFamily="34" charset="0"/>
              </a:rPr>
              <a:t>Ordine, misura, regolarità, semplicità, chiarezza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611560" y="4149080"/>
            <a:ext cx="3816424" cy="136815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Meraviglia</a:t>
            </a:r>
          </a:p>
          <a:p>
            <a:pPr marL="0" marR="0" lvl="0" indent="0" algn="l" defTabSz="914400" rtl="0" eaLnBrk="1" fontAlgn="auto" latinLnBrk="0" hangingPunct="1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it-IT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La poesia deve colpire con originalità e suscitare piacere</a:t>
            </a:r>
            <a:endParaRPr kumimoji="0" lang="it-IT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5040560" y="4221088"/>
            <a:ext cx="3995936" cy="12241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l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Funzione moralizzatrice</a:t>
            </a:r>
          </a:p>
          <a:p>
            <a:pPr marR="0" lvl="0" algn="l" defTabSz="914400" rtl="0" eaLnBrk="1" fontAlgn="auto" latinLnBrk="0" hangingPunct="1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it-IT" sz="2200" dirty="0" smtClean="0">
                <a:latin typeface="Candara" pitchFamily="34" charset="0"/>
              </a:rPr>
              <a:t>Poesia come lente di razionalità </a:t>
            </a: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 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611560" y="5472608"/>
            <a:ext cx="3600400" cy="13407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Concettismo</a:t>
            </a:r>
          </a:p>
          <a:p>
            <a:pPr marL="0" marR="0" lvl="0" indent="0" algn="l" defTabSz="914400" rtl="0" eaLnBrk="1" fontAlgn="auto" latinLnBrk="0" hangingPunct="1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it-IT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Uso esasperato di metafore</a:t>
            </a:r>
            <a:r>
              <a:rPr kumimoji="0" lang="it-IT" sz="2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 e figure retoriche</a:t>
            </a:r>
            <a:endParaRPr kumimoji="0" lang="it-IT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5004048" y="5517232"/>
            <a:ext cx="4176464" cy="12241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l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Equilibrio e linearità</a:t>
            </a:r>
          </a:p>
          <a:p>
            <a:pPr marR="0" lvl="0" algn="l" defTabSz="914400" rtl="0" eaLnBrk="1" fontAlgn="auto" latinLnBrk="0" hangingPunct="1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it-IT" sz="2200" dirty="0" smtClean="0">
                <a:latin typeface="Candara" pitchFamily="34" charset="0"/>
              </a:rPr>
              <a:t>Uso misurato delle figure retoriche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4572000" y="1556792"/>
            <a:ext cx="50405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&gt;</a:t>
            </a: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20" name="Segnaposto contenuto 2"/>
          <p:cNvSpPr txBox="1">
            <a:spLocks/>
          </p:cNvSpPr>
          <p:nvPr/>
        </p:nvSpPr>
        <p:spPr>
          <a:xfrm>
            <a:off x="4572000" y="2852936"/>
            <a:ext cx="50405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&gt;</a:t>
            </a: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21" name="Segnaposto contenuto 2"/>
          <p:cNvSpPr txBox="1">
            <a:spLocks/>
          </p:cNvSpPr>
          <p:nvPr/>
        </p:nvSpPr>
        <p:spPr>
          <a:xfrm>
            <a:off x="4572000" y="4221088"/>
            <a:ext cx="50405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&gt;</a:t>
            </a: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22" name="Segnaposto contenuto 2"/>
          <p:cNvSpPr txBox="1">
            <a:spLocks/>
          </p:cNvSpPr>
          <p:nvPr/>
        </p:nvSpPr>
        <p:spPr>
          <a:xfrm>
            <a:off x="4572000" y="5517232"/>
            <a:ext cx="50405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&gt;</a:t>
            </a: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9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Documents and Settings\Mery\Documenti\Edit\libr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38" y="169642"/>
            <a:ext cx="9215470" cy="664373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8" name="CasellaDiTesto 8"/>
          <p:cNvSpPr txBox="1">
            <a:spLocks noChangeArrowheads="1"/>
          </p:cNvSpPr>
          <p:nvPr/>
        </p:nvSpPr>
        <p:spPr bwMode="auto">
          <a:xfrm>
            <a:off x="467544" y="-1467544"/>
            <a:ext cx="43576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5400" dirty="0" smtClean="0">
                <a:latin typeface="Monotype Corsiva" pitchFamily="66" charset="0"/>
              </a:rPr>
              <a:t>A. Verri</a:t>
            </a:r>
            <a:endParaRPr lang="it-IT" sz="5400" dirty="0">
              <a:latin typeface="Monotype Corsiva" pitchFamily="66" charset="0"/>
            </a:endParaRPr>
          </a:p>
        </p:txBody>
      </p:sp>
      <p:grpSp>
        <p:nvGrpSpPr>
          <p:cNvPr id="2" name="Gruppo 10"/>
          <p:cNvGrpSpPr/>
          <p:nvPr/>
        </p:nvGrpSpPr>
        <p:grpSpPr>
          <a:xfrm>
            <a:off x="4429125" y="428625"/>
            <a:ext cx="285750" cy="6357938"/>
            <a:chOff x="4429125" y="428625"/>
            <a:chExt cx="285750" cy="6357938"/>
          </a:xfrm>
        </p:grpSpPr>
        <p:sp>
          <p:nvSpPr>
            <p:cNvPr id="5" name="Arrotonda angolo stesso lato rettangolo 4"/>
            <p:cNvSpPr/>
            <p:nvPr/>
          </p:nvSpPr>
          <p:spPr>
            <a:xfrm>
              <a:off x="4429125" y="428625"/>
              <a:ext cx="285750" cy="6000750"/>
            </a:xfrm>
            <a:prstGeom prst="round2SameRect">
              <a:avLst/>
            </a:prstGeom>
            <a:solidFill>
              <a:schemeClr val="accent2">
                <a:alpha val="80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" name="Triangolo isoscele 8"/>
            <p:cNvSpPr/>
            <p:nvPr/>
          </p:nvSpPr>
          <p:spPr>
            <a:xfrm rot="10800000">
              <a:off x="4429125" y="6429375"/>
              <a:ext cx="285750" cy="357188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alpha val="80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pic>
        <p:nvPicPr>
          <p:cNvPr id="12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445224"/>
            <a:ext cx="1008112" cy="895556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4788024" y="692696"/>
            <a:ext cx="6552728" cy="266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it-IT" i="1" dirty="0" smtClean="0">
                <a:latin typeface="Palatino Linotype" pitchFamily="18" charset="0"/>
              </a:rPr>
              <a:t>Sognai sul far dell'alba, e mi </a:t>
            </a:r>
            <a:r>
              <a:rPr lang="it-IT" i="1" dirty="0" err="1" smtClean="0">
                <a:latin typeface="Palatino Linotype" pitchFamily="18" charset="0"/>
              </a:rPr>
              <a:t>parea</a:t>
            </a:r>
            <a:endParaRPr lang="it-IT" i="1" dirty="0" smtClean="0">
              <a:latin typeface="Palatino Linotype" pitchFamily="18" charset="0"/>
            </a:endParaRPr>
          </a:p>
          <a:p>
            <a:pPr>
              <a:lnSpc>
                <a:spcPct val="110000"/>
              </a:lnSpc>
            </a:pPr>
            <a:r>
              <a:rPr lang="it-IT" i="1" dirty="0" smtClean="0">
                <a:latin typeface="Palatino Linotype" pitchFamily="18" charset="0"/>
              </a:rPr>
              <a:t>ch'io era trasformato in </a:t>
            </a:r>
            <a:r>
              <a:rPr lang="it-IT" i="1" dirty="0" err="1" smtClean="0">
                <a:latin typeface="Palatino Linotype" pitchFamily="18" charset="0"/>
              </a:rPr>
              <a:t>cagnoletto</a:t>
            </a:r>
            <a:r>
              <a:rPr lang="it-IT" i="1" dirty="0" smtClean="0">
                <a:latin typeface="Palatino Linotype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it-IT" i="1" dirty="0" smtClean="0">
                <a:latin typeface="Palatino Linotype" pitchFamily="18" charset="0"/>
              </a:rPr>
              <a:t>Sognai che al collo un vago laccio </a:t>
            </a:r>
            <a:r>
              <a:rPr lang="it-IT" i="1" dirty="0" err="1" smtClean="0">
                <a:latin typeface="Palatino Linotype" pitchFamily="18" charset="0"/>
              </a:rPr>
              <a:t>avea</a:t>
            </a:r>
            <a:r>
              <a:rPr lang="it-IT" i="1" dirty="0" smtClean="0">
                <a:latin typeface="Palatino Linotype" pitchFamily="18" charset="0"/>
              </a:rPr>
              <a:t>,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it-IT" i="1" dirty="0" smtClean="0">
                <a:latin typeface="Palatino Linotype" pitchFamily="18" charset="0"/>
              </a:rPr>
              <a:t>e una striscia di neve in mezzo al petto.</a:t>
            </a:r>
          </a:p>
          <a:p>
            <a:pPr>
              <a:lnSpc>
                <a:spcPct val="110000"/>
              </a:lnSpc>
            </a:pPr>
            <a:r>
              <a:rPr lang="it-IT" i="1" dirty="0" smtClean="0">
                <a:latin typeface="Palatino Linotype" pitchFamily="18" charset="0"/>
              </a:rPr>
              <a:t>Era in un </a:t>
            </a:r>
            <a:r>
              <a:rPr lang="it-IT" i="1" dirty="0" err="1" smtClean="0">
                <a:latin typeface="Palatino Linotype" pitchFamily="18" charset="0"/>
              </a:rPr>
              <a:t>praticello</a:t>
            </a:r>
            <a:r>
              <a:rPr lang="it-IT" i="1" dirty="0" smtClean="0">
                <a:latin typeface="Palatino Linotype" pitchFamily="18" charset="0"/>
              </a:rPr>
              <a:t>, ove </a:t>
            </a:r>
            <a:r>
              <a:rPr lang="it-IT" i="1" dirty="0" err="1" smtClean="0">
                <a:latin typeface="Palatino Linotype" pitchFamily="18" charset="0"/>
              </a:rPr>
              <a:t>sedea</a:t>
            </a:r>
            <a:endParaRPr lang="it-IT" i="1" dirty="0" smtClean="0">
              <a:latin typeface="Palatino Linotype" pitchFamily="18" charset="0"/>
            </a:endParaRPr>
          </a:p>
          <a:p>
            <a:pPr>
              <a:lnSpc>
                <a:spcPct val="110000"/>
              </a:lnSpc>
            </a:pPr>
            <a:r>
              <a:rPr lang="it-IT" i="1" dirty="0" smtClean="0">
                <a:latin typeface="Palatino Linotype" pitchFamily="18" charset="0"/>
              </a:rPr>
              <a:t>Clori, di ninfe in un bel coro eletto:</a:t>
            </a:r>
          </a:p>
          <a:p>
            <a:pPr>
              <a:lnSpc>
                <a:spcPct val="110000"/>
              </a:lnSpc>
            </a:pPr>
            <a:r>
              <a:rPr lang="it-IT" i="1" dirty="0" smtClean="0">
                <a:latin typeface="Palatino Linotype" pitchFamily="18" charset="0"/>
              </a:rPr>
              <a:t>io d'ella, </a:t>
            </a:r>
            <a:r>
              <a:rPr lang="it-IT" i="1" dirty="0" err="1" smtClean="0">
                <a:latin typeface="Palatino Linotype" pitchFamily="18" charset="0"/>
              </a:rPr>
              <a:t>ella</a:t>
            </a:r>
            <a:r>
              <a:rPr lang="it-IT" i="1" dirty="0" smtClean="0">
                <a:latin typeface="Palatino Linotype" pitchFamily="18" charset="0"/>
              </a:rPr>
              <a:t> di me </a:t>
            </a:r>
            <a:r>
              <a:rPr lang="it-IT" i="1" dirty="0" err="1" smtClean="0">
                <a:latin typeface="Palatino Linotype" pitchFamily="18" charset="0"/>
              </a:rPr>
              <a:t>prendea</a:t>
            </a:r>
            <a:r>
              <a:rPr lang="it-IT" i="1" dirty="0" smtClean="0">
                <a:latin typeface="Palatino Linotype" pitchFamily="18" charset="0"/>
              </a:rPr>
              <a:t> diletto;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it-IT" i="1" dirty="0" smtClean="0">
                <a:latin typeface="Palatino Linotype" pitchFamily="18" charset="0"/>
              </a:rPr>
              <a:t>dicea: -Corri, </a:t>
            </a:r>
            <a:r>
              <a:rPr lang="it-IT" i="1" dirty="0" err="1" smtClean="0">
                <a:latin typeface="Palatino Linotype" pitchFamily="18" charset="0"/>
              </a:rPr>
              <a:t>Lesbino</a:t>
            </a:r>
            <a:r>
              <a:rPr lang="it-IT" i="1" dirty="0" smtClean="0">
                <a:latin typeface="Palatino Linotype" pitchFamily="18" charset="0"/>
              </a:rPr>
              <a:t>!- ed io correa.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788024" y="3443979"/>
            <a:ext cx="4283968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it-IT" i="1" dirty="0" err="1" smtClean="0">
                <a:latin typeface="Palatino Linotype" pitchFamily="18" charset="0"/>
              </a:rPr>
              <a:t>Seguìa</a:t>
            </a:r>
            <a:r>
              <a:rPr lang="it-IT" i="1" dirty="0" smtClean="0">
                <a:latin typeface="Palatino Linotype" pitchFamily="18" charset="0"/>
              </a:rPr>
              <a:t>: -Dove lasciasti, ove sen </a:t>
            </a:r>
            <a:r>
              <a:rPr lang="it-IT" i="1" dirty="0" err="1" smtClean="0">
                <a:latin typeface="Palatino Linotype" pitchFamily="18" charset="0"/>
              </a:rPr>
              <a:t>gìo</a:t>
            </a:r>
            <a:endParaRPr lang="it-IT" dirty="0" smtClean="0">
              <a:latin typeface="Palatino Linotype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it-IT" i="1" dirty="0" smtClean="0">
                <a:latin typeface="Palatino Linotype" pitchFamily="18" charset="0"/>
              </a:rPr>
              <a:t>Tirsi mio, Tirsi tuo? che fa, che fai?-</a:t>
            </a:r>
            <a:endParaRPr lang="it-IT" dirty="0" smtClean="0">
              <a:latin typeface="Palatino Linotype" pitchFamily="18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  <a:buNone/>
            </a:pPr>
            <a:r>
              <a:rPr lang="it-IT" i="1" dirty="0" smtClean="0">
                <a:latin typeface="Palatino Linotype" pitchFamily="18" charset="0"/>
              </a:rPr>
              <a:t>Io </a:t>
            </a:r>
            <a:r>
              <a:rPr lang="it-IT" i="1" dirty="0" err="1" smtClean="0">
                <a:latin typeface="Palatino Linotype" pitchFamily="18" charset="0"/>
              </a:rPr>
              <a:t>gìa</a:t>
            </a:r>
            <a:r>
              <a:rPr lang="it-IT" i="1" dirty="0" smtClean="0">
                <a:latin typeface="Palatino Linotype" pitchFamily="18" charset="0"/>
              </a:rPr>
              <a:t> latrando, e </a:t>
            </a:r>
            <a:r>
              <a:rPr lang="it-IT" i="1" dirty="0" err="1" smtClean="0">
                <a:latin typeface="Palatino Linotype" pitchFamily="18" charset="0"/>
              </a:rPr>
              <a:t>volea</a:t>
            </a:r>
            <a:r>
              <a:rPr lang="it-IT" i="1" dirty="0" smtClean="0">
                <a:latin typeface="Palatino Linotype" pitchFamily="18" charset="0"/>
              </a:rPr>
              <a:t> dir: -Son io!-</a:t>
            </a:r>
            <a:endParaRPr lang="it-IT" dirty="0" smtClean="0">
              <a:latin typeface="Palatino Linotype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it-IT" i="1" dirty="0" smtClean="0">
                <a:latin typeface="Palatino Linotype" pitchFamily="18" charset="0"/>
              </a:rPr>
              <a:t>M'accolse in grembo, in duo piedi m'alzai,</a:t>
            </a:r>
            <a:endParaRPr lang="it-IT" dirty="0" smtClean="0">
              <a:latin typeface="Palatino Linotype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it-IT" i="1" dirty="0" smtClean="0">
                <a:latin typeface="Palatino Linotype" pitchFamily="18" charset="0"/>
              </a:rPr>
              <a:t>inchinò il suo bel labbro al labbro mio:</a:t>
            </a:r>
            <a:endParaRPr lang="it-IT" dirty="0" smtClean="0">
              <a:latin typeface="Palatino Linotype" pitchFamily="18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  <a:buNone/>
            </a:pPr>
            <a:r>
              <a:rPr lang="it-IT" i="1" dirty="0" smtClean="0">
                <a:latin typeface="Palatino Linotype" pitchFamily="18" charset="0"/>
              </a:rPr>
              <a:t>quando </a:t>
            </a:r>
            <a:r>
              <a:rPr lang="it-IT" i="1" dirty="0" err="1" smtClean="0">
                <a:latin typeface="Palatino Linotype" pitchFamily="18" charset="0"/>
              </a:rPr>
              <a:t>volea</a:t>
            </a:r>
            <a:r>
              <a:rPr lang="it-IT" i="1" dirty="0" smtClean="0">
                <a:latin typeface="Palatino Linotype" pitchFamily="18" charset="0"/>
              </a:rPr>
              <a:t> baciarmi, io mi svegliai.</a:t>
            </a:r>
          </a:p>
          <a:p>
            <a:pPr>
              <a:buNone/>
            </a:pPr>
            <a:r>
              <a:rPr lang="it-IT" dirty="0" smtClean="0">
                <a:latin typeface="Palatino Linotype" pitchFamily="18" charset="0"/>
              </a:rPr>
              <a:t>G. Zappi</a:t>
            </a:r>
            <a:endParaRPr lang="it-IT" dirty="0">
              <a:latin typeface="Palatino Linotype" pitchFamily="18" charset="0"/>
            </a:endParaRPr>
          </a:p>
        </p:txBody>
      </p:sp>
      <p:pic>
        <p:nvPicPr>
          <p:cNvPr id="96258" name="Picture 2" descr="http://upload.wikimedia.org/wikipedia/commons/1/1b/Moritz_Stifter_Fest_der_Faune_und_Nymph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060848"/>
            <a:ext cx="3490401" cy="2838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683568" y="1196752"/>
            <a:ext cx="6768752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721" y="188640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36512" y="27816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I limiti della </a:t>
            </a:r>
            <a:r>
              <a:rPr kumimoji="0" lang="it-IT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liric</a:t>
            </a:r>
            <a:r>
              <a:rPr lang="it-IT" sz="5400" b="1" dirty="0" smtClean="0">
                <a:latin typeface="Monotype Corsiva" pitchFamily="66" charset="0"/>
                <a:ea typeface="+mj-ea"/>
                <a:cs typeface="+mj-cs"/>
              </a:rPr>
              <a:t>a arcadica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7240" y="1855365"/>
            <a:ext cx="7715200" cy="4525963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it-IT" sz="3600" dirty="0" err="1" smtClean="0">
                <a:latin typeface="Candara" pitchFamily="34" charset="0"/>
              </a:rPr>
              <a:t>Occasionalità</a:t>
            </a:r>
            <a:endParaRPr lang="it-IT" sz="3600" dirty="0" smtClean="0">
              <a:latin typeface="Candara" pitchFamily="34" charset="0"/>
            </a:endParaRPr>
          </a:p>
          <a:p>
            <a:pPr>
              <a:buFontTx/>
              <a:buChar char="-"/>
            </a:pPr>
            <a:r>
              <a:rPr lang="it-IT" sz="3600" dirty="0" smtClean="0">
                <a:latin typeface="Candara" pitchFamily="34" charset="0"/>
              </a:rPr>
              <a:t>Leziosaggine</a:t>
            </a:r>
          </a:p>
          <a:p>
            <a:pPr>
              <a:buFontTx/>
              <a:buChar char="-"/>
            </a:pPr>
            <a:r>
              <a:rPr lang="it-IT" sz="3600" dirty="0" err="1" smtClean="0">
                <a:latin typeface="Candara" pitchFamily="34" charset="0"/>
              </a:rPr>
              <a:t>Carettere</a:t>
            </a:r>
            <a:r>
              <a:rPr lang="it-IT" sz="3600" dirty="0" smtClean="0">
                <a:latin typeface="Candara" pitchFamily="34" charset="0"/>
              </a:rPr>
              <a:t> stereotipato di temi e moduli</a:t>
            </a:r>
          </a:p>
          <a:p>
            <a:pPr>
              <a:buFontTx/>
              <a:buChar char="-"/>
            </a:pPr>
            <a:r>
              <a:rPr lang="it-IT" sz="3600" dirty="0" smtClean="0">
                <a:latin typeface="Candara" pitchFamily="34" charset="0"/>
              </a:rPr>
              <a:t>Spiccato gusto melodrammatico</a:t>
            </a:r>
          </a:p>
          <a:p>
            <a:pPr marL="628650" indent="0">
              <a:buNone/>
            </a:pPr>
            <a:r>
              <a:rPr lang="it-IT" sz="3600" i="1" dirty="0" smtClean="0">
                <a:latin typeface="Candara" pitchFamily="34" charset="0"/>
              </a:rPr>
              <a:t>“</a:t>
            </a:r>
            <a:r>
              <a:rPr lang="it-IT" sz="3600" i="1" dirty="0" err="1" smtClean="0">
                <a:latin typeface="Candara" pitchFamily="34" charset="0"/>
              </a:rPr>
              <a:t>Smascolinati</a:t>
            </a:r>
            <a:r>
              <a:rPr lang="it-IT" sz="3600" i="1" dirty="0" smtClean="0">
                <a:latin typeface="Candara" pitchFamily="34" charset="0"/>
              </a:rPr>
              <a:t> </a:t>
            </a:r>
            <a:r>
              <a:rPr lang="it-IT" sz="3600" i="1" dirty="0" err="1" smtClean="0">
                <a:latin typeface="Candara" pitchFamily="34" charset="0"/>
              </a:rPr>
              <a:t>sonettini</a:t>
            </a:r>
            <a:r>
              <a:rPr lang="it-IT" sz="3600" i="1" dirty="0" smtClean="0">
                <a:latin typeface="Candara" pitchFamily="34" charset="0"/>
              </a:rPr>
              <a:t>, pargoletti piccinini, mollemente femminini, tutti pieni d’amorini” </a:t>
            </a:r>
            <a:r>
              <a:rPr lang="it-IT" sz="3600" dirty="0" smtClean="0">
                <a:latin typeface="Candara" pitchFamily="34" charset="0"/>
              </a:rPr>
              <a:t>(G. </a:t>
            </a:r>
            <a:r>
              <a:rPr lang="it-IT" sz="3600" dirty="0" err="1" smtClean="0">
                <a:latin typeface="Candara" pitchFamily="34" charset="0"/>
              </a:rPr>
              <a:t>Baretti</a:t>
            </a:r>
            <a:r>
              <a:rPr lang="it-IT" sz="3600" dirty="0" smtClean="0">
                <a:latin typeface="Candara" pitchFamily="34" charset="0"/>
              </a:rPr>
              <a:t>)</a:t>
            </a:r>
            <a:endParaRPr lang="it-IT" sz="36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6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8" name="Connettore 1 7"/>
          <p:cNvCxnSpPr/>
          <p:nvPr/>
        </p:nvCxnSpPr>
        <p:spPr>
          <a:xfrm>
            <a:off x="395536" y="1196752"/>
            <a:ext cx="741682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362396"/>
            <a:ext cx="1101336" cy="978372"/>
          </a:xfrm>
          <a:prstGeom prst="rect">
            <a:avLst/>
          </a:prstGeom>
          <a:noFill/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-36512" y="27816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P. </a:t>
            </a:r>
            <a:r>
              <a:rPr kumimoji="0" lang="it-IT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Metastasio</a:t>
            </a: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e il melodramma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3224" y="1783357"/>
            <a:ext cx="4546848" cy="4525963"/>
          </a:xfrm>
        </p:spPr>
        <p:txBody>
          <a:bodyPr>
            <a:normAutofit/>
          </a:bodyPr>
          <a:lstStyle/>
          <a:p>
            <a:pPr marL="1588" indent="12700">
              <a:buNone/>
            </a:pPr>
            <a:r>
              <a:rPr lang="it-IT" sz="4000" dirty="0" smtClean="0">
                <a:latin typeface="Candara" pitchFamily="34" charset="0"/>
              </a:rPr>
              <a:t>1730: </a:t>
            </a:r>
            <a:r>
              <a:rPr lang="it-IT" sz="4000" dirty="0" err="1" smtClean="0">
                <a:latin typeface="Candara" pitchFamily="34" charset="0"/>
              </a:rPr>
              <a:t>Metastasio</a:t>
            </a:r>
            <a:r>
              <a:rPr lang="it-IT" sz="4000" dirty="0" smtClean="0">
                <a:latin typeface="Candara" pitchFamily="34" charset="0"/>
              </a:rPr>
              <a:t> poeta di corte a Vienna</a:t>
            </a:r>
          </a:p>
          <a:p>
            <a:pPr marL="1588" indent="12700">
              <a:buNone/>
            </a:pPr>
            <a:endParaRPr lang="it-IT" sz="4000" dirty="0" smtClean="0">
              <a:latin typeface="Candara" pitchFamily="34" charset="0"/>
            </a:endParaRPr>
          </a:p>
          <a:p>
            <a:pPr marL="0" indent="0">
              <a:buNone/>
            </a:pPr>
            <a:r>
              <a:rPr lang="it-IT" sz="4000" dirty="0" smtClean="0">
                <a:latin typeface="Candara" pitchFamily="34" charset="0"/>
              </a:rPr>
              <a:t>Riforma del melodramma</a:t>
            </a:r>
            <a:endParaRPr lang="it-IT" sz="4000" dirty="0">
              <a:latin typeface="Candara" pitchFamily="34" charset="0"/>
            </a:endParaRPr>
          </a:p>
        </p:txBody>
      </p:sp>
      <p:pic>
        <p:nvPicPr>
          <p:cNvPr id="56322" name="Picture 2" descr="http://biografieonline.it/img/bio/p/Pietro_Metastas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988840"/>
            <a:ext cx="3298850" cy="3938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6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8" name="Connettore 1 7"/>
          <p:cNvCxnSpPr/>
          <p:nvPr/>
        </p:nvCxnSpPr>
        <p:spPr>
          <a:xfrm>
            <a:off x="2411760" y="1196752"/>
            <a:ext cx="345638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1553" y="188640"/>
            <a:ext cx="1394743" cy="1239020"/>
          </a:xfrm>
          <a:prstGeom prst="rect">
            <a:avLst/>
          </a:prstGeom>
          <a:noFill/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-36512" y="27816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Carlo Goldoni</a:t>
            </a:r>
          </a:p>
        </p:txBody>
      </p:sp>
      <p:pic>
        <p:nvPicPr>
          <p:cNvPr id="63490" name="Picture 2" descr="http://upload.wikimedia.org/wikipedia/commons/thumb/f/f4/Komedia.jpg/400px-Komed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276871"/>
            <a:ext cx="6192688" cy="4257473"/>
          </a:xfrm>
          <a:prstGeom prst="rect">
            <a:avLst/>
          </a:prstGeom>
          <a:noFill/>
        </p:spPr>
      </p:pic>
      <p:sp>
        <p:nvSpPr>
          <p:cNvPr id="14" name="Segnaposto contenuto 2"/>
          <p:cNvSpPr>
            <a:spLocks noGrp="1"/>
          </p:cNvSpPr>
          <p:nvPr>
            <p:ph idx="1"/>
          </p:nvPr>
        </p:nvSpPr>
        <p:spPr>
          <a:xfrm>
            <a:off x="467544" y="1412776"/>
            <a:ext cx="8003232" cy="853555"/>
          </a:xfrm>
        </p:spPr>
        <p:txBody>
          <a:bodyPr>
            <a:normAutofit/>
          </a:bodyPr>
          <a:lstStyle/>
          <a:p>
            <a:pPr marL="1588" indent="12700" algn="ctr">
              <a:buNone/>
            </a:pPr>
            <a:r>
              <a:rPr lang="it-IT" sz="4000" dirty="0" smtClean="0">
                <a:latin typeface="Candara" pitchFamily="34" charset="0"/>
              </a:rPr>
              <a:t>Mondo e Teatro</a:t>
            </a:r>
            <a:endParaRPr lang="it-IT" sz="40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259632" y="1196752"/>
            <a:ext cx="5760640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62396"/>
            <a:ext cx="1101336" cy="978372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36512" y="27816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C.Goldoni</a:t>
            </a: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(1707-1793)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6896" y="1711349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Tx/>
              <a:buChar char="-"/>
            </a:pPr>
            <a:r>
              <a:rPr lang="it-IT" sz="3600" dirty="0" smtClean="0">
                <a:latin typeface="Candara" pitchFamily="34" charset="0"/>
              </a:rPr>
              <a:t>Vive tra Venezia e Parigi.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it-IT" sz="3600" dirty="0" smtClean="0">
                <a:latin typeface="Candara" pitchFamily="34" charset="0"/>
              </a:rPr>
              <a:t>Ottiene un compenso fisso per la scrittura delle sue commedie </a:t>
            </a:r>
            <a:r>
              <a:rPr lang="it-IT" sz="3600" dirty="0" smtClean="0">
                <a:latin typeface="Candara" pitchFamily="34" charset="0"/>
                <a:sym typeface="Wingdings" pitchFamily="2" charset="2"/>
              </a:rPr>
              <a:t> anticipa la figura dell’intellettuale dell’Ottocento.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it-IT" sz="3600" dirty="0" smtClean="0">
                <a:latin typeface="Candara" pitchFamily="34" charset="0"/>
                <a:sym typeface="Wingdings" pitchFamily="2" charset="2"/>
              </a:rPr>
              <a:t>Scrive per il mercato e deve obbedire alle sue leggi.</a:t>
            </a:r>
            <a:endParaRPr lang="it-IT" sz="36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187624" y="1196752"/>
            <a:ext cx="5760640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3681" y="188640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36512" y="27816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La Commedia </a:t>
            </a:r>
            <a:r>
              <a:rPr kumimoji="0" lang="it-IT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dell</a:t>
            </a:r>
            <a:r>
              <a:rPr lang="it-IT" sz="5400" b="1" dirty="0" smtClean="0">
                <a:latin typeface="Monotype Corsiva" pitchFamily="66" charset="0"/>
                <a:ea typeface="+mj-ea"/>
                <a:cs typeface="+mj-cs"/>
              </a:rPr>
              <a:t>’Arte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9080" y="1556792"/>
            <a:ext cx="8153400" cy="485313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Tx/>
              <a:buChar char="-"/>
            </a:pPr>
            <a:r>
              <a:rPr lang="it-IT" sz="2600" dirty="0" smtClean="0">
                <a:latin typeface="Candara" pitchFamily="34" charset="0"/>
              </a:rPr>
              <a:t>Teatro delle maschere e della recitazione “a soggetto”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it-IT" sz="2600" dirty="0" smtClean="0">
                <a:latin typeface="Candara" pitchFamily="34" charset="0"/>
              </a:rPr>
              <a:t>Maschere tradizionali (Pantalone, Brighella, Arlecchino)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it-IT" sz="2600" dirty="0" smtClean="0">
                <a:latin typeface="Candara" pitchFamily="34" charset="0"/>
              </a:rPr>
              <a:t>Non c’era un testo scritto, ma gli attori improvvisavano su un “canovaccio”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it-IT" sz="2600" dirty="0" smtClean="0">
                <a:latin typeface="Candara" pitchFamily="34" charset="0"/>
              </a:rPr>
              <a:t>Limiti della Commedia dell’Arte:</a:t>
            </a:r>
          </a:p>
          <a:p>
            <a:pPr lvl="1">
              <a:buFontTx/>
              <a:buChar char="-"/>
            </a:pPr>
            <a:r>
              <a:rPr lang="it-IT" sz="2600" dirty="0" smtClean="0">
                <a:latin typeface="Candara" pitchFamily="34" charset="0"/>
              </a:rPr>
              <a:t>Volgarità buffonesca</a:t>
            </a:r>
          </a:p>
          <a:p>
            <a:pPr lvl="1">
              <a:buFontTx/>
              <a:buChar char="-"/>
            </a:pPr>
            <a:r>
              <a:rPr lang="it-IT" sz="2600" dirty="0" smtClean="0">
                <a:latin typeface="Candara" pitchFamily="34" charset="0"/>
              </a:rPr>
              <a:t>Rigidità stereotipata dei tipi umani</a:t>
            </a:r>
          </a:p>
          <a:p>
            <a:pPr lvl="1">
              <a:buFontTx/>
              <a:buChar char="-"/>
            </a:pPr>
            <a:r>
              <a:rPr lang="it-IT" sz="2600" dirty="0" smtClean="0">
                <a:latin typeface="Candara" pitchFamily="34" charset="0"/>
              </a:rPr>
              <a:t>Ripetitività delle situazioni</a:t>
            </a:r>
          </a:p>
          <a:p>
            <a:pPr lvl="1">
              <a:buFontTx/>
              <a:buChar char="-"/>
            </a:pPr>
            <a:r>
              <a:rPr lang="it-IT" sz="2600" dirty="0" smtClean="0">
                <a:latin typeface="Candara" pitchFamily="34" charset="0"/>
              </a:rPr>
              <a:t>Inverosimiglianza degli intrecci</a:t>
            </a:r>
            <a:endParaRPr lang="it-IT" sz="26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6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pic>
        <p:nvPicPr>
          <p:cNvPr id="95234" name="Picture 2" descr="C:\Documents and Settings\marianna\Desktop\settecento\Commedia_dellar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7128792" cy="4871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475656" y="1196752"/>
            <a:ext cx="525658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8640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36512" y="27816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La riforma</a:t>
            </a:r>
            <a:r>
              <a:rPr kumimoji="0" lang="it-IT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del teatro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142961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it-IT" sz="4000" dirty="0" smtClean="0">
                <a:latin typeface="Candara" pitchFamily="34" charset="0"/>
              </a:rPr>
              <a:t>“Mondo” e “Teatro”</a:t>
            </a:r>
          </a:p>
          <a:p>
            <a:pPr algn="ctr">
              <a:lnSpc>
                <a:spcPct val="120000"/>
              </a:lnSpc>
              <a:buNone/>
            </a:pPr>
            <a:endParaRPr lang="it-IT" sz="4000" dirty="0" smtClean="0">
              <a:latin typeface="Candara" pitchFamily="34" charset="0"/>
            </a:endParaRPr>
          </a:p>
        </p:txBody>
      </p:sp>
      <p:pic>
        <p:nvPicPr>
          <p:cNvPr id="13" name="Picture 2" descr="C:\Documents and Settings\marianna\Desktop\settecento\400px-Komed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420888"/>
            <a:ext cx="5832648" cy="4009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Documents and Settings\Mery\Documenti\Edit\libr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38" y="169642"/>
            <a:ext cx="9215470" cy="664373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76056" y="908720"/>
            <a:ext cx="3465140" cy="518457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2200" i="1" dirty="0" smtClean="0">
                <a:latin typeface="Palatino Linotype" pitchFamily="18" charset="0"/>
              </a:rPr>
              <a:t>“Dirò con ingenuità, che </a:t>
            </a:r>
            <a:r>
              <a:rPr lang="it-IT" sz="2200" i="1" dirty="0" err="1" smtClean="0">
                <a:latin typeface="Palatino Linotype" pitchFamily="18" charset="0"/>
              </a:rPr>
              <a:t>sebben</a:t>
            </a:r>
            <a:r>
              <a:rPr lang="it-IT" sz="2200" i="1" dirty="0" smtClean="0">
                <a:latin typeface="Palatino Linotype" pitchFamily="18" charset="0"/>
              </a:rPr>
              <a:t> non ho trascurata la lettura de' più venerabili e celebri Autori, da' quali, come da ottimi Maestri, non possono trarsi che utilissimi documenti ed </a:t>
            </a:r>
            <a:r>
              <a:rPr lang="it-IT" sz="2200" i="1" dirty="0" err="1" smtClean="0">
                <a:latin typeface="Palatino Linotype" pitchFamily="18" charset="0"/>
              </a:rPr>
              <a:t>esempli</a:t>
            </a:r>
            <a:r>
              <a:rPr lang="it-IT" sz="2200" i="1" dirty="0" smtClean="0">
                <a:latin typeface="Palatino Linotype" pitchFamily="18" charset="0"/>
              </a:rPr>
              <a:t>: contuttociò i due libri su' quali ho più meditato, e di cui non mi pentirò mai di essermi servito, furono il Mondo e il Teatro.”</a:t>
            </a:r>
            <a:endParaRPr lang="it-IT" sz="2200" i="1" dirty="0">
              <a:latin typeface="Palatino Linotype" pitchFamily="18" charset="0"/>
            </a:endParaRPr>
          </a:p>
        </p:txBody>
      </p:sp>
      <p:sp>
        <p:nvSpPr>
          <p:cNvPr id="8" name="CasellaDiTesto 8"/>
          <p:cNvSpPr txBox="1">
            <a:spLocks noChangeArrowheads="1"/>
          </p:cNvSpPr>
          <p:nvPr/>
        </p:nvSpPr>
        <p:spPr bwMode="auto">
          <a:xfrm>
            <a:off x="214313" y="631825"/>
            <a:ext cx="43576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5400" dirty="0" smtClean="0">
                <a:latin typeface="Monotype Corsiva" pitchFamily="66" charset="0"/>
              </a:rPr>
              <a:t>C. Goldoni</a:t>
            </a:r>
            <a:endParaRPr lang="it-IT" sz="5400" dirty="0">
              <a:latin typeface="Monotype Corsiva" pitchFamily="66" charset="0"/>
            </a:endParaRPr>
          </a:p>
        </p:txBody>
      </p:sp>
      <p:grpSp>
        <p:nvGrpSpPr>
          <p:cNvPr id="2" name="Gruppo 10"/>
          <p:cNvGrpSpPr/>
          <p:nvPr/>
        </p:nvGrpSpPr>
        <p:grpSpPr>
          <a:xfrm>
            <a:off x="4429125" y="428625"/>
            <a:ext cx="285750" cy="6357938"/>
            <a:chOff x="4429125" y="428625"/>
            <a:chExt cx="285750" cy="6357938"/>
          </a:xfrm>
        </p:grpSpPr>
        <p:sp>
          <p:nvSpPr>
            <p:cNvPr id="5" name="Arrotonda angolo stesso lato rettangolo 4"/>
            <p:cNvSpPr/>
            <p:nvPr/>
          </p:nvSpPr>
          <p:spPr>
            <a:xfrm>
              <a:off x="4429125" y="428625"/>
              <a:ext cx="285750" cy="6000750"/>
            </a:xfrm>
            <a:prstGeom prst="round2SameRect">
              <a:avLst/>
            </a:prstGeom>
            <a:solidFill>
              <a:schemeClr val="accent2">
                <a:alpha val="80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" name="Triangolo isoscele 8"/>
            <p:cNvSpPr/>
            <p:nvPr/>
          </p:nvSpPr>
          <p:spPr>
            <a:xfrm rot="10800000">
              <a:off x="4429125" y="6429375"/>
              <a:ext cx="285750" cy="357188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alpha val="80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pic>
        <p:nvPicPr>
          <p:cNvPr id="12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445224"/>
            <a:ext cx="1008112" cy="895556"/>
          </a:xfrm>
          <a:prstGeom prst="rect">
            <a:avLst/>
          </a:prstGeom>
          <a:noFill/>
        </p:spPr>
      </p:pic>
      <p:pic>
        <p:nvPicPr>
          <p:cNvPr id="97282" name="Picture 2" descr="http://www.homolaicus.com/letteratura/images/goldo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06455">
            <a:off x="815842" y="2121113"/>
            <a:ext cx="3240359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</p:grpSp>
      <p:cxnSp>
        <p:nvCxnSpPr>
          <p:cNvPr id="8" name="Connettore 1 7"/>
          <p:cNvCxnSpPr/>
          <p:nvPr/>
        </p:nvCxnSpPr>
        <p:spPr>
          <a:xfrm>
            <a:off x="808656" y="1196752"/>
            <a:ext cx="633670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8766048" cy="990600"/>
          </a:xfrm>
        </p:spPr>
        <p:txBody>
          <a:bodyPr vert="horz" anchor="ctr">
            <a:normAutofit/>
          </a:bodyPr>
          <a:lstStyle/>
          <a:p>
            <a:pPr algn="ctr"/>
            <a:r>
              <a:rPr lang="it-IT" sz="5400" b="1" dirty="0" smtClean="0">
                <a:solidFill>
                  <a:schemeClr val="tx1"/>
                </a:solidFill>
                <a:latin typeface="Monotype Corsiva" pitchFamily="66" charset="0"/>
              </a:rPr>
              <a:t>Il Settecento letterario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648" y="1669504"/>
            <a:ext cx="8153400" cy="4495800"/>
          </a:xfrm>
        </p:spPr>
        <p:txBody>
          <a:bodyPr>
            <a:normAutofit fontScale="925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it-IT" b="1" dirty="0">
                <a:latin typeface="Calibri" pitchFamily="34" charset="0"/>
              </a:rPr>
              <a:t>Crisi ed archiviazione dell’esperienza del </a:t>
            </a:r>
            <a:r>
              <a:rPr lang="it-IT" b="1" dirty="0" smtClean="0">
                <a:latin typeface="Calibri" pitchFamily="34" charset="0"/>
              </a:rPr>
              <a:t>Barocco</a:t>
            </a:r>
            <a:r>
              <a:rPr lang="it-IT" dirty="0" smtClean="0">
                <a:latin typeface="Calibri" pitchFamily="34" charset="0"/>
              </a:rPr>
              <a:t>:</a:t>
            </a:r>
            <a:endParaRPr lang="it-IT" dirty="0">
              <a:latin typeface="Calibri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it-IT" dirty="0">
                <a:latin typeface="Calibri" pitchFamily="34" charset="0"/>
              </a:rPr>
              <a:t>Restaurazione del </a:t>
            </a:r>
            <a:r>
              <a:rPr lang="it-IT" dirty="0" smtClean="0">
                <a:latin typeface="Calibri" pitchFamily="34" charset="0"/>
              </a:rPr>
              <a:t>classicismo</a:t>
            </a:r>
            <a:endParaRPr lang="it-IT" dirty="0">
              <a:latin typeface="Calibri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it-IT" dirty="0">
                <a:latin typeface="Calibri" pitchFamily="34" charset="0"/>
              </a:rPr>
              <a:t>Esperienze settecentesche di forma classica ma contenuti moderni, attuali ed impegnati (Parini</a:t>
            </a:r>
            <a:r>
              <a:rPr lang="it-IT" dirty="0" smtClean="0">
                <a:latin typeface="Calibri" pitchFamily="34" charset="0"/>
              </a:rPr>
              <a:t>)</a:t>
            </a:r>
            <a:endParaRPr lang="it-IT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dirty="0">
                <a:latin typeface="Calibri" pitchFamily="34" charset="0"/>
              </a:rPr>
              <a:t>Nuova sensibilità che si oppone alla ragione illuministica e al classicismo razionalista  (anticipazione del Romanticismo</a:t>
            </a:r>
            <a:r>
              <a:rPr lang="it-IT" dirty="0" smtClean="0">
                <a:latin typeface="Calibri" pitchFamily="34" charset="0"/>
              </a:rPr>
              <a:t>)</a:t>
            </a:r>
            <a:endParaRPr lang="it-IT" dirty="0">
              <a:latin typeface="Calibri" pitchFamily="34" charset="0"/>
            </a:endParaRPr>
          </a:p>
          <a:p>
            <a:pPr marL="514350" indent="-514350">
              <a:spcAft>
                <a:spcPts val="1200"/>
              </a:spcAft>
              <a:buClrTx/>
              <a:buFont typeface="Wingdings" pitchFamily="2" charset="2"/>
              <a:buChar char="ü"/>
            </a:pPr>
            <a:endParaRPr lang="it-IT" sz="3200" dirty="0">
              <a:latin typeface="Candara" pitchFamily="34" charset="0"/>
            </a:endParaRPr>
          </a:p>
        </p:txBody>
      </p:sp>
      <p:pic>
        <p:nvPicPr>
          <p:cNvPr id="14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3352" y="188640"/>
            <a:ext cx="1394743" cy="1239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6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899592" y="1196752"/>
            <a:ext cx="6552728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721" y="188640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36512" y="27816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“Mondo”:</a:t>
            </a:r>
            <a:r>
              <a:rPr kumimoji="0" lang="it-IT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la realtà vissuta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648" y="1885528"/>
            <a:ext cx="8153400" cy="4783832"/>
          </a:xfrm>
        </p:spPr>
        <p:txBody>
          <a:bodyPr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it-IT" sz="2800" i="1" dirty="0" smtClean="0">
                <a:latin typeface="Candara" pitchFamily="34" charset="0"/>
              </a:rPr>
              <a:t>“Il primo mi mostra tanti e poi tanti vari caratteri di persone, me li dipinge così al naturale, che </a:t>
            </a:r>
            <a:r>
              <a:rPr lang="it-IT" sz="2800" i="1" dirty="0" err="1" smtClean="0">
                <a:latin typeface="Candara" pitchFamily="34" charset="0"/>
              </a:rPr>
              <a:t>paion</a:t>
            </a:r>
            <a:r>
              <a:rPr lang="it-IT" sz="2800" i="1" dirty="0" smtClean="0">
                <a:latin typeface="Candara" pitchFamily="34" charset="0"/>
              </a:rPr>
              <a:t> fatti apposta per somministrarmi abbondantissimi argomenti di graziose ed istruttive Commedie.”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it-IT" sz="2800" dirty="0" smtClean="0">
                <a:latin typeface="Candara" pitchFamily="34" charset="0"/>
              </a:rPr>
              <a:t>Goldoni desidera una commedia che sia verisimile e rifletta al società contemporanea e i suoi caratteri</a:t>
            </a:r>
          </a:p>
          <a:p>
            <a:pPr>
              <a:buFontTx/>
              <a:buChar char="-"/>
            </a:pPr>
            <a:r>
              <a:rPr lang="it-IT" sz="2800" dirty="0" smtClean="0">
                <a:latin typeface="Candara" pitchFamily="34" charset="0"/>
              </a:rPr>
              <a:t>Quadro della società veneziana contemporanea</a:t>
            </a:r>
            <a:endParaRPr lang="it-IT" sz="2800" dirty="0">
              <a:latin typeface="Candara" pitchFamily="34" charset="0"/>
            </a:endParaRPr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-27384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331640" y="1124744"/>
            <a:ext cx="5688632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01748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36512" y="250776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“Teatro”:</a:t>
            </a:r>
            <a:r>
              <a:rPr kumimoji="0" lang="it-IT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la scena viva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813520"/>
            <a:ext cx="8153400" cy="3919736"/>
          </a:xfrm>
        </p:spPr>
        <p:txBody>
          <a:bodyPr>
            <a:noAutofit/>
          </a:bodyPr>
          <a:lstStyle/>
          <a:p>
            <a:pPr marL="712788" indent="0" algn="ctr">
              <a:lnSpc>
                <a:spcPct val="114000"/>
              </a:lnSpc>
              <a:buNone/>
            </a:pPr>
            <a:r>
              <a:rPr lang="it-IT" sz="2800" i="1" dirty="0" smtClean="0">
                <a:latin typeface="Candara" pitchFamily="34" charset="0"/>
              </a:rPr>
              <a:t>“Il secondo poi, cioè il libro del Teatro, mentre io lo vo maneggiando, mi fa conoscere con quali colori si </a:t>
            </a:r>
            <a:r>
              <a:rPr lang="it-IT" sz="2800" i="1" dirty="0" err="1" smtClean="0">
                <a:latin typeface="Candara" pitchFamily="34" charset="0"/>
              </a:rPr>
              <a:t>debban</a:t>
            </a:r>
            <a:r>
              <a:rPr lang="it-IT" sz="2800" i="1" dirty="0" smtClean="0">
                <a:latin typeface="Candara" pitchFamily="34" charset="0"/>
              </a:rPr>
              <a:t> rappresentar sulle Scene i caratteri, le passioni, gli avvenimenti, che nel libro del Mondo si leggono; come si debba ombreggiarli per dar loro il maggiore rilievo, e quali </a:t>
            </a:r>
            <a:r>
              <a:rPr lang="it-IT" sz="2800" i="1" dirty="0" err="1" smtClean="0">
                <a:latin typeface="Candara" pitchFamily="34" charset="0"/>
              </a:rPr>
              <a:t>sien</a:t>
            </a:r>
            <a:r>
              <a:rPr lang="it-IT" sz="2800" i="1" dirty="0" smtClean="0">
                <a:latin typeface="Candara" pitchFamily="34" charset="0"/>
              </a:rPr>
              <a:t> quelle tinte, che più li rendon grati agli occhi </a:t>
            </a:r>
            <a:r>
              <a:rPr lang="it-IT" sz="2800" i="1" dirty="0" err="1" smtClean="0">
                <a:latin typeface="Candara" pitchFamily="34" charset="0"/>
              </a:rPr>
              <a:t>dilicati</a:t>
            </a:r>
            <a:r>
              <a:rPr lang="it-IT" sz="2800" i="1" dirty="0" smtClean="0">
                <a:latin typeface="Candara" pitchFamily="34" charset="0"/>
              </a:rPr>
              <a:t> degli spettatori.”</a:t>
            </a:r>
            <a:endParaRPr lang="it-IT" sz="2800" i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-27384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2051720" y="1124744"/>
            <a:ext cx="4032448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16632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36512" y="250776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400" b="1" dirty="0" smtClean="0">
                <a:latin typeface="Monotype Corsiva" pitchFamily="66" charset="0"/>
                <a:ea typeface="+mj-ea"/>
                <a:cs typeface="+mj-cs"/>
              </a:rPr>
              <a:t>Il testo teatrale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it-IT" sz="3600" dirty="0" smtClean="0">
                <a:latin typeface="Candara" pitchFamily="34" charset="0"/>
              </a:rPr>
              <a:t>Non più un </a:t>
            </a:r>
            <a:r>
              <a:rPr lang="it-IT" sz="3600" b="1" dirty="0" smtClean="0">
                <a:latin typeface="Candara" pitchFamily="34" charset="0"/>
              </a:rPr>
              <a:t>canovaccio</a:t>
            </a:r>
            <a:r>
              <a:rPr lang="it-IT" sz="3600" dirty="0" smtClean="0">
                <a:latin typeface="Candara" pitchFamily="34" charset="0"/>
              </a:rPr>
              <a:t> in forma narrativa con indicazioni sommarie sull’intreccio ma un </a:t>
            </a:r>
            <a:r>
              <a:rPr lang="it-IT" sz="3600" b="1" dirty="0" smtClean="0">
                <a:latin typeface="Candara" pitchFamily="34" charset="0"/>
              </a:rPr>
              <a:t>copione </a:t>
            </a:r>
            <a:r>
              <a:rPr lang="it-IT" sz="3600" dirty="0" smtClean="0">
                <a:latin typeface="Candara" pitchFamily="34" charset="0"/>
              </a:rPr>
              <a:t>con informazioni essenziali sulla messa in scena e sulle battute degli attori</a:t>
            </a:r>
          </a:p>
          <a:p>
            <a:pPr>
              <a:buFontTx/>
              <a:buChar char="-"/>
            </a:pPr>
            <a:endParaRPr lang="it-IT" sz="3600" b="1" dirty="0" smtClean="0">
              <a:latin typeface="Candar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412776"/>
            <a:ext cx="338137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-27384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2483768" y="1124744"/>
            <a:ext cx="3240360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01748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36512" y="18864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400" b="1" dirty="0" smtClean="0">
                <a:latin typeface="Monotype Corsiva" pitchFamily="66" charset="0"/>
                <a:ea typeface="+mj-ea"/>
                <a:cs typeface="+mj-cs"/>
              </a:rPr>
              <a:t>I personaggi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3600" dirty="0" smtClean="0">
                <a:latin typeface="Candara" pitchFamily="34" charset="0"/>
              </a:rPr>
              <a:t>Non più </a:t>
            </a:r>
            <a:r>
              <a:rPr lang="it-IT" sz="3600" b="1" dirty="0" smtClean="0">
                <a:latin typeface="Candara" pitchFamily="34" charset="0"/>
              </a:rPr>
              <a:t>maschere</a:t>
            </a:r>
            <a:r>
              <a:rPr lang="it-IT" sz="3600" dirty="0" smtClean="0">
                <a:latin typeface="Candara" pitchFamily="34" charset="0"/>
              </a:rPr>
              <a:t> tradizionali, che incarnano tipi fissi e stereotipati ma </a:t>
            </a:r>
            <a:r>
              <a:rPr lang="it-IT" sz="3600" b="1" dirty="0" smtClean="0">
                <a:latin typeface="Candara" pitchFamily="34" charset="0"/>
              </a:rPr>
              <a:t>caratteri</a:t>
            </a:r>
            <a:r>
              <a:rPr lang="it-IT" sz="3600" dirty="0" smtClean="0">
                <a:latin typeface="Candara" pitchFamily="34" charset="0"/>
              </a:rPr>
              <a:t>, rappresentati nella varietà di sfumature che li connotano come individui unici ed irripetibili (individuale concreto)</a:t>
            </a:r>
          </a:p>
          <a:p>
            <a:pPr>
              <a:buNone/>
            </a:pPr>
            <a:endParaRPr lang="it-IT" sz="36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-27384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835696" y="1124744"/>
            <a:ext cx="4320480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9585" y="116632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36512" y="250776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400" b="1" dirty="0" smtClean="0">
                <a:latin typeface="Monotype Corsiva" pitchFamily="66" charset="0"/>
                <a:ea typeface="+mj-ea"/>
                <a:cs typeface="+mj-cs"/>
              </a:rPr>
              <a:t>Ambiente sociale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1" y="1783357"/>
            <a:ext cx="3754760" cy="452596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it-IT" sz="2800" dirty="0" smtClean="0">
                <a:latin typeface="Candara" pitchFamily="34" charset="0"/>
              </a:rPr>
              <a:t>I vizi, le virtù ed i sentimenti dei personaggi assumono fisionomie diverse a seconda dell’ambiente sociale</a:t>
            </a:r>
          </a:p>
          <a:p>
            <a:pPr>
              <a:buFontTx/>
              <a:buChar char="-"/>
            </a:pPr>
            <a:r>
              <a:rPr lang="it-IT" sz="2800" dirty="0" smtClean="0">
                <a:latin typeface="Candara" pitchFamily="34" charset="0"/>
              </a:rPr>
              <a:t>L’ambiente sociale veneziano non è neutro ed astratto ma concretamente delineato</a:t>
            </a:r>
          </a:p>
          <a:p>
            <a:pPr>
              <a:buNone/>
            </a:pPr>
            <a:endParaRPr lang="it-IT" sz="3600" dirty="0">
              <a:latin typeface="Candar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668685" cy="468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-27384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2627784" y="1124744"/>
            <a:ext cx="2952328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6632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36512" y="250776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400" b="1" dirty="0" smtClean="0">
                <a:latin typeface="Monotype Corsiva" pitchFamily="66" charset="0"/>
                <a:ea typeface="+mj-ea"/>
                <a:cs typeface="+mj-cs"/>
              </a:rPr>
              <a:t>Gli intrecci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4000" dirty="0" smtClean="0">
                <a:latin typeface="Candara" pitchFamily="34" charset="0"/>
              </a:rPr>
              <a:t>Non più stereotipati e ripetitivi ma lineari, verisimili e coerenti nel loro svolgimento</a:t>
            </a:r>
          </a:p>
          <a:p>
            <a:pPr>
              <a:buFontTx/>
              <a:buChar char="-"/>
            </a:pPr>
            <a:r>
              <a:rPr lang="it-IT" sz="4000" dirty="0" smtClean="0">
                <a:latin typeface="Candara" pitchFamily="34" charset="0"/>
              </a:rPr>
              <a:t>Gli intrecci sono ispirati a sentimenti e situazioni della vita quotidiana</a:t>
            </a:r>
          </a:p>
          <a:p>
            <a:pPr>
              <a:buNone/>
            </a:pPr>
            <a:endParaRPr lang="it-IT" sz="4000" dirty="0" smtClean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-27384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2555776" y="1124744"/>
            <a:ext cx="2952328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6632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36512" y="250776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400" b="1" dirty="0" smtClean="0">
                <a:latin typeface="Monotype Corsiva" pitchFamily="66" charset="0"/>
                <a:ea typeface="+mj-ea"/>
                <a:cs typeface="+mj-cs"/>
              </a:rPr>
              <a:t>La finalità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4000" dirty="0" smtClean="0">
                <a:latin typeface="Candara" pitchFamily="34" charset="0"/>
              </a:rPr>
              <a:t>Non più il puro divertimento ma un intento moralistico: correggere i vizi e proporre modelli positivi di virtù</a:t>
            </a:r>
          </a:p>
          <a:p>
            <a:pPr>
              <a:buFontTx/>
              <a:buChar char="-"/>
            </a:pPr>
            <a:endParaRPr lang="it-IT" sz="4000" dirty="0" smtClean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-27384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115616" y="1124744"/>
            <a:ext cx="5832648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1673" y="116632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36512" y="250776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400" b="1" dirty="0" smtClean="0">
                <a:latin typeface="Monotype Corsiva" pitchFamily="66" charset="0"/>
                <a:ea typeface="+mj-ea"/>
                <a:cs typeface="+mj-cs"/>
              </a:rPr>
              <a:t>Il problema della lingua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3600" dirty="0" smtClean="0">
                <a:latin typeface="Candara" pitchFamily="34" charset="0"/>
              </a:rPr>
              <a:t>Goldoni tenta di riprodurre una lingua d’uso vivo con forti residui dialettali (veneziano, dialetti del nord)</a:t>
            </a:r>
          </a:p>
          <a:p>
            <a:pPr>
              <a:buFontTx/>
              <a:buChar char="-"/>
            </a:pPr>
            <a:r>
              <a:rPr lang="it-IT" sz="3600" dirty="0" smtClean="0">
                <a:latin typeface="Candara" pitchFamily="34" charset="0"/>
              </a:rPr>
              <a:t>Alcune commedie sono integralmente in dialetto veneziano, con sfumature diverse a seconda della classe sociale</a:t>
            </a:r>
            <a:endParaRPr lang="it-IT" sz="36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-27384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79512" y="1124744"/>
            <a:ext cx="7488832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1753" y="116632"/>
            <a:ext cx="1394743" cy="1239020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-36512" y="250776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400" b="1" dirty="0" smtClean="0">
                <a:latin typeface="Monotype Corsiva" pitchFamily="66" charset="0"/>
                <a:ea typeface="+mj-ea"/>
                <a:cs typeface="+mj-cs"/>
              </a:rPr>
              <a:t>Goldoni e la “media civiltà illuministica”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3600" dirty="0" smtClean="0">
                <a:latin typeface="Candara" pitchFamily="34" charset="0"/>
              </a:rPr>
              <a:t>Adesione alla vita nella sua dimensione solo mondana</a:t>
            </a:r>
          </a:p>
          <a:p>
            <a:pPr>
              <a:buFontTx/>
              <a:buChar char="-"/>
            </a:pPr>
            <a:r>
              <a:rPr lang="it-IT" sz="3600" dirty="0" smtClean="0">
                <a:latin typeface="Candara" pitchFamily="34" charset="0"/>
              </a:rPr>
              <a:t>Fiducia in una convivenza civile, libera, aperta, ispirata agli ideali della Ragione</a:t>
            </a:r>
          </a:p>
          <a:p>
            <a:pPr>
              <a:buFontTx/>
              <a:buChar char="-"/>
            </a:pPr>
            <a:r>
              <a:rPr lang="it-IT" sz="3600" dirty="0" smtClean="0">
                <a:latin typeface="Candara" pitchFamily="34" charset="0"/>
              </a:rPr>
              <a:t>Mondo fiducioso nella possibilità di un progresso illimitato, ispirato alla Ragione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7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ttangolo 7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-107432" y="27816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 smtClean="0">
                <a:solidFill>
                  <a:schemeClr val="tx1"/>
                </a:solidFill>
                <a:latin typeface="Monotype Corsiva" pitchFamily="66" charset="0"/>
              </a:rPr>
              <a:t>Wolfgang Amadeus Mozart</a:t>
            </a:r>
            <a:endParaRPr lang="it-IT" sz="4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827584" y="1196752"/>
            <a:ext cx="633670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5689" y="188640"/>
            <a:ext cx="1394743" cy="123902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683568" y="5733256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https://www.youtube.com/watch?v=6knyWHawFOw</a:t>
            </a:r>
            <a:endParaRPr lang="it-IT" sz="2400" dirty="0"/>
          </a:p>
        </p:txBody>
      </p:sp>
      <p:pic>
        <p:nvPicPr>
          <p:cNvPr id="98308" name="Picture 4" descr="http://www.gtolentino.com/joomla/images/stories/bach_pentagramma.jpg"/>
          <p:cNvPicPr>
            <a:picLocks noChangeAspect="1" noChangeArrowheads="1"/>
          </p:cNvPicPr>
          <p:nvPr/>
        </p:nvPicPr>
        <p:blipFill>
          <a:blip r:embed="rId4" cstate="print"/>
          <a:srcRect l="1835" t="1839" r="2749" b="20906"/>
          <a:stretch>
            <a:fillRect/>
          </a:stretch>
        </p:blipFill>
        <p:spPr bwMode="auto">
          <a:xfrm>
            <a:off x="1763688" y="1628800"/>
            <a:ext cx="5688632" cy="3838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135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66000">
              <a:schemeClr val="accent4">
                <a:lumMod val="20000"/>
                <a:lumOff val="80000"/>
                <a:alpha val="23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7432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it-IT" sz="5400" b="1" dirty="0" smtClean="0">
                <a:solidFill>
                  <a:schemeClr val="tx1"/>
                </a:solidFill>
                <a:latin typeface="Monotype Corsiva" pitchFamily="66" charset="0"/>
              </a:rPr>
              <a:t>Il ruolo dell’intellettuale</a:t>
            </a:r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it-IT" sz="2800" dirty="0" smtClean="0">
                <a:latin typeface="Candara" pitchFamily="34" charset="0"/>
              </a:rPr>
              <a:t>Un nuovo </a:t>
            </a:r>
            <a:r>
              <a:rPr lang="it-IT" sz="2800" i="1" dirty="0" smtClean="0">
                <a:latin typeface="Candara" pitchFamily="34" charset="0"/>
              </a:rPr>
              <a:t>status</a:t>
            </a:r>
            <a:r>
              <a:rPr lang="it-IT" sz="2800" dirty="0" smtClean="0">
                <a:latin typeface="Candara" pitchFamily="34" charset="0"/>
              </a:rPr>
              <a:t> sociale?</a:t>
            </a:r>
          </a:p>
          <a:p>
            <a:pPr>
              <a:buFont typeface="Wingdings" pitchFamily="2" charset="2"/>
              <a:buChar char="ü"/>
            </a:pPr>
            <a:r>
              <a:rPr lang="it-IT" sz="2800" dirty="0" smtClean="0">
                <a:latin typeface="Candara" pitchFamily="34" charset="0"/>
              </a:rPr>
              <a:t>In </a:t>
            </a:r>
            <a:r>
              <a:rPr lang="it-IT" sz="2800" b="1" dirty="0" smtClean="0">
                <a:latin typeface="Candara" pitchFamily="34" charset="0"/>
              </a:rPr>
              <a:t>Europa</a:t>
            </a:r>
            <a:r>
              <a:rPr lang="it-IT" sz="2800" dirty="0" smtClean="0">
                <a:latin typeface="Candara" pitchFamily="34" charset="0"/>
              </a:rPr>
              <a:t>:</a:t>
            </a:r>
          </a:p>
          <a:p>
            <a:pPr marL="360363" indent="0">
              <a:buNone/>
            </a:pPr>
            <a:r>
              <a:rPr lang="it-IT" sz="2800" dirty="0" smtClean="0">
                <a:latin typeface="Candara" pitchFamily="34" charset="0"/>
              </a:rPr>
              <a:t>letterato borghese che vive del proprio lavoro intellettuale, emancipandosi dai tradizionali centri di potere</a:t>
            </a:r>
          </a:p>
          <a:p>
            <a:pPr marL="360363" indent="0">
              <a:buNone/>
            </a:pPr>
            <a:endParaRPr lang="it-IT" sz="2800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800" dirty="0" smtClean="0">
                <a:latin typeface="Candara" pitchFamily="34" charset="0"/>
              </a:rPr>
              <a:t>In </a:t>
            </a:r>
            <a:r>
              <a:rPr lang="it-IT" sz="2800" b="1" dirty="0" smtClean="0">
                <a:latin typeface="Candara" pitchFamily="34" charset="0"/>
              </a:rPr>
              <a:t>Italia</a:t>
            </a:r>
            <a:r>
              <a:rPr lang="it-IT" sz="2800" dirty="0" smtClean="0">
                <a:latin typeface="Candara" pitchFamily="34" charset="0"/>
              </a:rPr>
              <a:t>:</a:t>
            </a:r>
          </a:p>
          <a:p>
            <a:pPr marL="360363" indent="0">
              <a:buNone/>
            </a:pPr>
            <a:r>
              <a:rPr lang="it-IT" sz="2800" dirty="0" smtClean="0">
                <a:latin typeface="Candara" pitchFamily="34" charset="0"/>
              </a:rPr>
              <a:t>gli illuministi milanesi sono quasi tutti aristocratici, chierici o giuristi</a:t>
            </a:r>
            <a:endParaRPr lang="it-IT" sz="2800" dirty="0">
              <a:latin typeface="Candara" pitchFamily="34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827584" y="1196752"/>
            <a:ext cx="633670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5689" y="188640"/>
            <a:ext cx="1394743" cy="1239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</p:grpSp>
      <p:cxnSp>
        <p:nvCxnSpPr>
          <p:cNvPr id="8" name="Connettore 1 7"/>
          <p:cNvCxnSpPr/>
          <p:nvPr/>
        </p:nvCxnSpPr>
        <p:spPr>
          <a:xfrm>
            <a:off x="808656" y="1196752"/>
            <a:ext cx="633670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8766048" cy="990600"/>
          </a:xfrm>
        </p:spPr>
        <p:txBody>
          <a:bodyPr vert="horz" anchor="ctr">
            <a:normAutofit/>
          </a:bodyPr>
          <a:lstStyle/>
          <a:p>
            <a:pPr algn="ctr"/>
            <a:r>
              <a:rPr lang="it-IT" sz="5400" b="1" dirty="0" smtClean="0">
                <a:solidFill>
                  <a:schemeClr val="tx1"/>
                </a:solidFill>
                <a:latin typeface="Monotype Corsiva" pitchFamily="66" charset="0"/>
              </a:rPr>
              <a:t>La circolazione delle idee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648" y="1669504"/>
            <a:ext cx="8153400" cy="449580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ClrTx/>
              <a:buFont typeface="Wingdings" pitchFamily="2" charset="2"/>
              <a:buChar char="ü"/>
            </a:pPr>
            <a:r>
              <a:rPr lang="it-IT" sz="3200" dirty="0" smtClean="0">
                <a:latin typeface="Candara" pitchFamily="34" charset="0"/>
              </a:rPr>
              <a:t>Moltiplicazione dei centri di aggregazione di intellettuali.</a:t>
            </a:r>
          </a:p>
          <a:p>
            <a:pPr marL="514350" indent="-514350">
              <a:spcAft>
                <a:spcPts val="1200"/>
              </a:spcAft>
              <a:buClrTx/>
              <a:buFont typeface="Wingdings" pitchFamily="2" charset="2"/>
              <a:buChar char="ü"/>
            </a:pPr>
            <a:r>
              <a:rPr lang="it-IT" sz="3200" dirty="0" smtClean="0">
                <a:latin typeface="Candara" pitchFamily="34" charset="0"/>
              </a:rPr>
              <a:t>L’interlocutore degli intellettuali diventa “la pubblica opinione” e l’opinione della comunità intellettuale internazionale.</a:t>
            </a:r>
          </a:p>
          <a:p>
            <a:pPr marL="514350" indent="-514350">
              <a:buClrTx/>
              <a:buFont typeface="Wingdings" pitchFamily="2" charset="2"/>
              <a:buChar char="ü"/>
            </a:pPr>
            <a:r>
              <a:rPr lang="it-IT" sz="3200" dirty="0" smtClean="0">
                <a:latin typeface="Candara" pitchFamily="34" charset="0"/>
              </a:rPr>
              <a:t>In Italia rimane molto importante il ruolo dell’Accademia.</a:t>
            </a:r>
            <a:endParaRPr lang="it-IT" sz="3200" dirty="0">
              <a:latin typeface="Candara" pitchFamily="34" charset="0"/>
            </a:endParaRPr>
          </a:p>
        </p:txBody>
      </p:sp>
      <p:pic>
        <p:nvPicPr>
          <p:cNvPr id="14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3352" y="188640"/>
            <a:ext cx="1394743" cy="1239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8" name="Connettore 1 7"/>
          <p:cNvCxnSpPr/>
          <p:nvPr/>
        </p:nvCxnSpPr>
        <p:spPr>
          <a:xfrm>
            <a:off x="2212232" y="1196752"/>
            <a:ext cx="3528392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8520" y="206152"/>
            <a:ext cx="8153400" cy="990600"/>
          </a:xfrm>
        </p:spPr>
        <p:txBody>
          <a:bodyPr vert="horz" anchor="ctr">
            <a:normAutofit/>
          </a:bodyPr>
          <a:lstStyle/>
          <a:p>
            <a:pPr algn="ctr"/>
            <a:r>
              <a:rPr lang="it-IT" sz="5400" b="1" dirty="0" smtClean="0">
                <a:solidFill>
                  <a:schemeClr val="tx1"/>
                </a:solidFill>
                <a:latin typeface="Monotype Corsiva" pitchFamily="66" charset="0"/>
              </a:rPr>
              <a:t>Le accademie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132856"/>
            <a:ext cx="8153400" cy="38164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it-IT" sz="3200" i="1" dirty="0" smtClean="0">
                <a:latin typeface="Candara" pitchFamily="34" charset="0"/>
              </a:rPr>
              <a:t>“La vera Accademia è una capitale, dove i comodi della vita, la fortuna vi chiamino da ogni provincia il fiore di una gran nazione, dove da otto a novecento mila persone si elettrizzino insieme.”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it-IT" sz="3200" dirty="0" smtClean="0">
                <a:latin typeface="Candara" pitchFamily="34" charset="0"/>
              </a:rPr>
              <a:t>(F. </a:t>
            </a:r>
            <a:r>
              <a:rPr lang="it-IT" sz="3200" dirty="0" err="1" smtClean="0">
                <a:latin typeface="Candara" pitchFamily="34" charset="0"/>
              </a:rPr>
              <a:t>Algarotti</a:t>
            </a:r>
            <a:r>
              <a:rPr lang="it-IT" sz="3200" dirty="0" smtClean="0">
                <a:latin typeface="Candara" pitchFamily="34" charset="0"/>
              </a:rPr>
              <a:t>)</a:t>
            </a:r>
            <a:endParaRPr lang="it-IT" sz="3200" dirty="0">
              <a:latin typeface="Candara" pitchFamily="34" charset="0"/>
            </a:endParaRPr>
          </a:p>
        </p:txBody>
      </p:sp>
      <p:pic>
        <p:nvPicPr>
          <p:cNvPr id="11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8616" y="188640"/>
            <a:ext cx="1394743" cy="1239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5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1115616" y="1196752"/>
            <a:ext cx="5976664" cy="0"/>
          </a:xfrm>
          <a:prstGeom prst="line">
            <a:avLst/>
          </a:prstGeom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8153400" cy="990600"/>
          </a:xfrm>
        </p:spPr>
        <p:txBody>
          <a:bodyPr vert="horz" anchor="ctr">
            <a:normAutofit/>
          </a:bodyPr>
          <a:lstStyle/>
          <a:p>
            <a:pPr algn="ctr"/>
            <a:r>
              <a:rPr lang="it-IT" sz="5400" b="1" dirty="0" smtClean="0">
                <a:solidFill>
                  <a:schemeClr val="tx1"/>
                </a:solidFill>
                <a:latin typeface="Monotype Corsiva" pitchFamily="66" charset="0"/>
              </a:rPr>
              <a:t>I circuiti “non ufficiali”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648" y="1672208"/>
            <a:ext cx="8153400" cy="47091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it-IT" dirty="0" smtClean="0">
                <a:latin typeface="Candara" pitchFamily="34" charset="0"/>
              </a:rPr>
              <a:t>Importanza di caffè e salotti come luogo d’incontro, libero scambio di idee, dibattito sulle notizie politiche e letterarie.</a:t>
            </a:r>
          </a:p>
          <a:p>
            <a:pPr>
              <a:lnSpc>
                <a:spcPct val="110000"/>
              </a:lnSpc>
              <a:buNone/>
            </a:pPr>
            <a:endParaRPr lang="it-IT" sz="1200" dirty="0">
              <a:latin typeface="Candara" pitchFamily="34" charset="0"/>
            </a:endParaRPr>
          </a:p>
          <a:p>
            <a:pPr marL="4763" indent="0" algn="ctr">
              <a:lnSpc>
                <a:spcPct val="110000"/>
              </a:lnSpc>
              <a:buNone/>
            </a:pPr>
            <a:r>
              <a:rPr lang="it-IT" i="1" dirty="0" smtClean="0">
                <a:latin typeface="Candara" pitchFamily="34" charset="0"/>
              </a:rPr>
              <a:t>“Il carattere che essi esigono nell’uomo è prima la bontà che la scienza. Hanno fra di loro un tono del tutto familiare, filantropo. Non v’è fasto, non v’è pedanteria. Disputano caldamente e vigorosamente fra di loro, con tutta la buona fede del mondo.”</a:t>
            </a:r>
            <a:endParaRPr lang="it-IT" dirty="0" smtClean="0">
              <a:latin typeface="Candara" pitchFamily="34" charset="0"/>
            </a:endParaRPr>
          </a:p>
          <a:p>
            <a:pPr marL="4763" indent="0" algn="r">
              <a:lnSpc>
                <a:spcPct val="110000"/>
              </a:lnSpc>
              <a:buNone/>
            </a:pPr>
            <a:r>
              <a:rPr lang="it-IT" dirty="0" smtClean="0">
                <a:latin typeface="Candara" pitchFamily="34" charset="0"/>
              </a:rPr>
              <a:t>(A. Verri)</a:t>
            </a:r>
            <a:endParaRPr lang="it-IT" dirty="0">
              <a:latin typeface="Candara" pitchFamily="34" charset="0"/>
            </a:endParaRPr>
          </a:p>
        </p:txBody>
      </p:sp>
      <p:pic>
        <p:nvPicPr>
          <p:cNvPr id="11" name="Picture 4" descr="http://life.style.it/CACHE/users/p/paki75/Image/mano_scrive_l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3681" y="188640"/>
            <a:ext cx="1394743" cy="1239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3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9" y="-24"/>
            <a:chExt cx="9144039" cy="6858024"/>
          </a:xfrm>
        </p:grpSpPr>
        <p:pic>
          <p:nvPicPr>
            <p:cNvPr id="6" name="Picture 6" descr="C:\Documents and Settings\Mery\Documenti\Edit\23ksmj6.jpg"/>
            <p:cNvPicPr>
              <a:picLocks noChangeAspect="1" noChangeArrowheads="1"/>
            </p:cNvPicPr>
            <p:nvPr/>
          </p:nvPicPr>
          <p:blipFill>
            <a:blip r:embed="rId2" cstate="print"/>
            <a:srcRect l="14876" t="11795" r="11984" b="17139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/>
          </p:nvSpPr>
          <p:spPr bwMode="auto">
            <a:xfrm>
              <a:off x="-39" y="-24"/>
              <a:ext cx="9144039" cy="685802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993300"/>
                </a:solidFill>
              </a:endParaRPr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</p:txBody>
      </p:sp>
      <p:pic>
        <p:nvPicPr>
          <p:cNvPr id="2050" name="Picture 2" descr="http://upload.wikimedia.org/wikipedia/commons/c/cb/Salon_de_Madame_Geoffr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-67405"/>
            <a:ext cx="10563581" cy="695278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1946</Words>
  <Application>Microsoft Office PowerPoint</Application>
  <PresentationFormat>Presentazione su schermo (4:3)</PresentationFormat>
  <Paragraphs>193</Paragraphs>
  <Slides>49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0" baseType="lpstr">
      <vt:lpstr>Tema di Office</vt:lpstr>
      <vt:lpstr>Il Settecento</vt:lpstr>
      <vt:lpstr>Un secolo complesso</vt:lpstr>
      <vt:lpstr>Che cos’è l’Illuminismo?</vt:lpstr>
      <vt:lpstr>Il Settecento letterario</vt:lpstr>
      <vt:lpstr>Il ruolo dell’intellettuale</vt:lpstr>
      <vt:lpstr>La circolazione delle idee</vt:lpstr>
      <vt:lpstr>Le accademie</vt:lpstr>
      <vt:lpstr>I circuiti “non ufficiali”</vt:lpstr>
      <vt:lpstr>Diapositiva 9</vt:lpstr>
      <vt:lpstr>Il Grand Tour</vt:lpstr>
      <vt:lpstr>I fogli periodici</vt:lpstr>
      <vt:lpstr>The Spectator</vt:lpstr>
      <vt:lpstr>Diapositiva 13</vt:lpstr>
      <vt:lpstr>L’Illuminismo in Italia</vt:lpstr>
      <vt:lpstr>L’Accademia dei Pugni </vt:lpstr>
      <vt:lpstr>“Il Caffè” di Milano</vt:lpstr>
      <vt:lpstr>Diapositiva 17</vt:lpstr>
      <vt:lpstr>Diapositiva 18</vt:lpstr>
      <vt:lpstr>Diapositiva 19</vt:lpstr>
      <vt:lpstr>Diapositiva 20</vt:lpstr>
      <vt:lpstr>Diapositiva 21</vt:lpstr>
      <vt:lpstr>Dei delitti e delle pene (C. Beccaria)</vt:lpstr>
      <vt:lpstr>Dei delitti e delle pene (C. Beccaria)</vt:lpstr>
      <vt:lpstr>Dei delitti e delle pene (C. Beccaria)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  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Wolfgang Amadeus Mozart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marianna</dc:creator>
  <cp:lastModifiedBy>Maria Silvia Eusebi</cp:lastModifiedBy>
  <cp:revision>70</cp:revision>
  <dcterms:created xsi:type="dcterms:W3CDTF">2017-04-04T06:39:14Z</dcterms:created>
  <dcterms:modified xsi:type="dcterms:W3CDTF">2017-04-04T08:17:34Z</dcterms:modified>
</cp:coreProperties>
</file>